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Lexend Medium"/>
      <p:regular r:id="rId32"/>
      <p:bold r:id="rId33"/>
    </p:embeddedFont>
    <p:embeddedFont>
      <p:font typeface="Lexend"/>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LexendMedium-bold.fntdata"/><Relationship Id="rId10" Type="http://schemas.openxmlformats.org/officeDocument/2006/relationships/slide" Target="slides/slide5.xml"/><Relationship Id="rId32" Type="http://schemas.openxmlformats.org/officeDocument/2006/relationships/font" Target="fonts/LexendMedium-regular.fntdata"/><Relationship Id="rId13" Type="http://schemas.openxmlformats.org/officeDocument/2006/relationships/slide" Target="slides/slide8.xml"/><Relationship Id="rId35" Type="http://schemas.openxmlformats.org/officeDocument/2006/relationships/font" Target="fonts/Lexend-bold.fntdata"/><Relationship Id="rId12" Type="http://schemas.openxmlformats.org/officeDocument/2006/relationships/slide" Target="slides/slide7.xml"/><Relationship Id="rId34" Type="http://schemas.openxmlformats.org/officeDocument/2006/relationships/font" Target="fonts/Lexend-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cf8febf7d7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cf8febf7d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cf8febf7d7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cf8febf7d7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cf8febf7d7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cf8febf7d7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cf8febf7d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cf8febf7d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cf8febf7d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cf8febf7d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cf8febf7d7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cf8febf7d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cf8febf7d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cf8febf7d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cf8febf7d7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cf8febf7d7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cf8febf7d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cf8febf7d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cf8febf7d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cf8febf7d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cf8febf7d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cf8febf7d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cf8febf7d7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cf8febf7d7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cf8febf7d7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cf8febf7d7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cf8febf7d7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cf8febf7d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cf8febf7d7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cf8febf7d7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cf8febf7d7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cf8febf7d7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cf8febf7d7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cf8febf7d7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cf8febf7d7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cf8febf7d7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cf8febf7d7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cf8febf7d7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cf8febf7d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cf8febf7d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cf8febf7d7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cf8febf7d7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cf8febf7d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cf8febf7d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cf8febf7d7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cf8febf7d7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cf8febf7d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cf8febf7d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cf8febf7d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cf8febf7d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lgn="just">
              <a:spcBef>
                <a:spcPts val="0"/>
              </a:spcBef>
              <a:spcAft>
                <a:spcPts val="0"/>
              </a:spcAft>
              <a:buSzPts val="1800"/>
              <a:buChar char="●"/>
              <a:defRPr sz="1200">
                <a:latin typeface="Lexend"/>
                <a:ea typeface="Lexend"/>
                <a:cs typeface="Lexend"/>
                <a:sym typeface="Lexend"/>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12.png"/><Relationship Id="rId5"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5.png"/><Relationship Id="rId6" Type="http://schemas.openxmlformats.org/officeDocument/2006/relationships/image" Target="../media/image10.png"/><Relationship Id="rId7"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7.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 Id="rId4" Type="http://schemas.openxmlformats.org/officeDocument/2006/relationships/image" Target="../media/image18.png"/><Relationship Id="rId5"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hyperlink" Target="https://solarscience.msfc.nasa.gov/people/suess/Interstellar_Probe/IMF/IMF.html" TargetMode="External"/><Relationship Id="rId5" Type="http://schemas.openxmlformats.org/officeDocument/2006/relationships/hyperlink" Target="https://www.mssl.ucl.ac.uk/grid/iau/extra/local_copy/SP_coords/geo_sys.ht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sz="4800">
                <a:solidFill>
                  <a:schemeClr val="lt1"/>
                </a:solidFill>
                <a:latin typeface="Lexend"/>
                <a:ea typeface="Lexend"/>
                <a:cs typeface="Lexend"/>
                <a:sym typeface="Lexend"/>
              </a:rPr>
              <a:t>Forecasting Disturbance Storm-Time Index</a:t>
            </a:r>
            <a:endParaRPr b="1" sz="4800">
              <a:solidFill>
                <a:schemeClr val="lt1"/>
              </a:solidFill>
              <a:latin typeface="Lexend"/>
              <a:ea typeface="Lexend"/>
              <a:cs typeface="Lexend"/>
              <a:sym typeface="Lexend"/>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lt1"/>
                </a:solidFill>
                <a:latin typeface="Lexend Medium"/>
                <a:ea typeface="Lexend Medium"/>
                <a:cs typeface="Lexend Medium"/>
                <a:sym typeface="Lexend Medium"/>
              </a:rPr>
              <a:t>By: Ritika Shrivastava</a:t>
            </a:r>
            <a:endParaRPr>
              <a:solidFill>
                <a:schemeClr val="lt1"/>
              </a:solidFill>
              <a:latin typeface="Lexend Medium"/>
              <a:ea typeface="Lexend Medium"/>
              <a:cs typeface="Lexend Medium"/>
              <a:sym typeface="Lexend Medium"/>
            </a:endParaRPr>
          </a:p>
        </p:txBody>
      </p:sp>
      <p:sp>
        <p:nvSpPr>
          <p:cNvPr id="56" name="Google Shape;56;p13"/>
          <p:cNvSpPr txBox="1"/>
          <p:nvPr/>
        </p:nvSpPr>
        <p:spPr>
          <a:xfrm>
            <a:off x="9233100" y="2772225"/>
            <a:ext cx="6598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57" name="Google Shape;57;p13"/>
          <p:cNvSpPr txBox="1"/>
          <p:nvPr>
            <p:ph idx="1" type="subTitle"/>
          </p:nvPr>
        </p:nvSpPr>
        <p:spPr>
          <a:xfrm>
            <a:off x="311700" y="40905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400">
                <a:solidFill>
                  <a:schemeClr val="lt1"/>
                </a:solidFill>
                <a:latin typeface="Lexend Medium"/>
                <a:ea typeface="Lexend Medium"/>
                <a:cs typeface="Lexend Medium"/>
                <a:sym typeface="Lexend Medium"/>
              </a:rPr>
              <a:t>Time Series Analysis</a:t>
            </a:r>
            <a:endParaRPr sz="2400">
              <a:solidFill>
                <a:schemeClr val="lt1"/>
              </a:solidFill>
              <a:latin typeface="Lexend Medium"/>
              <a:ea typeface="Lexend Medium"/>
              <a:cs typeface="Lexend Medium"/>
              <a:sym typeface="Lexend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Autocorrelation Plots</a:t>
            </a:r>
            <a:endParaRPr b="1" sz="2400">
              <a:solidFill>
                <a:schemeClr val="lt1"/>
              </a:solidFill>
              <a:latin typeface="Lexend"/>
              <a:ea typeface="Lexend"/>
              <a:cs typeface="Lexend"/>
              <a:sym typeface="Lexend"/>
            </a:endParaRPr>
          </a:p>
        </p:txBody>
      </p:sp>
      <p:sp>
        <p:nvSpPr>
          <p:cNvPr id="113" name="Google Shape;113;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14" name="Google Shape;114;p22"/>
          <p:cNvPicPr preferRelativeResize="0"/>
          <p:nvPr/>
        </p:nvPicPr>
        <p:blipFill>
          <a:blip r:embed="rId4">
            <a:alphaModFix/>
          </a:blip>
          <a:stretch>
            <a:fillRect/>
          </a:stretch>
        </p:blipFill>
        <p:spPr>
          <a:xfrm>
            <a:off x="1455588" y="1017724"/>
            <a:ext cx="6232827" cy="38894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Autocorrelation Plots Summary</a:t>
            </a:r>
            <a:endParaRPr b="1" sz="2400">
              <a:solidFill>
                <a:schemeClr val="lt1"/>
              </a:solidFill>
              <a:latin typeface="Lexend"/>
              <a:ea typeface="Lexend"/>
              <a:cs typeface="Lexend"/>
              <a:sym typeface="Lexend"/>
            </a:endParaRPr>
          </a:p>
        </p:txBody>
      </p:sp>
      <p:sp>
        <p:nvSpPr>
          <p:cNvPr id="120" name="Google Shape;120;p23"/>
          <p:cNvSpPr txBox="1"/>
          <p:nvPr>
            <p:ph idx="1" type="body"/>
          </p:nvPr>
        </p:nvSpPr>
        <p:spPr>
          <a:xfrm>
            <a:off x="311700" y="1152475"/>
            <a:ext cx="8520600" cy="3416400"/>
          </a:xfrm>
          <a:prstGeom prst="rect">
            <a:avLst/>
          </a:prstGeom>
          <a:solidFill>
            <a:schemeClr val="dk1"/>
          </a:solidFill>
        </p:spPr>
        <p:txBody>
          <a:bodyPr anchorCtr="0" anchor="t" bIns="91425" lIns="91425" spcFirstLastPara="1" rIns="91425" wrap="square" tIns="91425">
            <a:normAutofit fontScale="77500" lnSpcReduction="10000"/>
          </a:bodyPr>
          <a:lstStyle/>
          <a:p>
            <a:pPr indent="-287655" lvl="0" marL="457200" rtl="0" algn="l">
              <a:spcBef>
                <a:spcPts val="0"/>
              </a:spcBef>
              <a:spcAft>
                <a:spcPts val="0"/>
              </a:spcAft>
              <a:buClr>
                <a:schemeClr val="lt1"/>
              </a:buClr>
              <a:buSzPct val="114285"/>
              <a:buFont typeface="Roboto"/>
              <a:buChar char="●"/>
            </a:pPr>
            <a:r>
              <a:rPr lang="en" sz="1050">
                <a:solidFill>
                  <a:schemeClr val="lt1"/>
                </a:solidFill>
              </a:rPr>
              <a:t>dst</a:t>
            </a:r>
            <a:r>
              <a:rPr lang="en">
                <a:solidFill>
                  <a:schemeClr val="lt1"/>
                </a:solidFill>
              </a:rPr>
              <a:t>: Shows strong positive autocorrelation at lag 0 (as expected, since it's the correlation with itself), which decreases gradually but remains positive for all observed lags. This suggests a slowly decaying correlation over time, which is typical of a process with persistent memory.</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bx_gse</a:t>
            </a:r>
            <a:r>
              <a:rPr lang="en">
                <a:solidFill>
                  <a:schemeClr val="lt1"/>
                </a:solidFill>
              </a:rPr>
              <a:t>: Exhibits strong initial autocorrelation that drops off quickly. This might indicate a process with some degree of short-term predictability but little long-term correlation.</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by_gse</a:t>
            </a:r>
            <a:r>
              <a:rPr lang="en">
                <a:solidFill>
                  <a:schemeClr val="lt1"/>
                </a:solidFill>
              </a:rPr>
              <a:t>: Similar to </a:t>
            </a:r>
            <a:r>
              <a:rPr lang="en" sz="1050">
                <a:solidFill>
                  <a:schemeClr val="lt1"/>
                </a:solidFill>
              </a:rPr>
              <a:t>bx_gse</a:t>
            </a:r>
            <a:r>
              <a:rPr lang="en">
                <a:solidFill>
                  <a:schemeClr val="lt1"/>
                </a:solidFill>
              </a:rPr>
              <a:t>, it has a quick drop-off in autocorrelation. This behavior also indicates short-term predictability.</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bz_gse</a:t>
            </a:r>
            <a:r>
              <a:rPr lang="en">
                <a:solidFill>
                  <a:schemeClr val="lt1"/>
                </a:solidFill>
              </a:rPr>
              <a:t>: Shows a gradual decrease in autocorrelation, not as sharp as </a:t>
            </a:r>
            <a:r>
              <a:rPr lang="en" sz="1050">
                <a:solidFill>
                  <a:schemeClr val="lt1"/>
                </a:solidFill>
              </a:rPr>
              <a:t>bx_gse</a:t>
            </a:r>
            <a:r>
              <a:rPr lang="en">
                <a:solidFill>
                  <a:schemeClr val="lt1"/>
                </a:solidFill>
              </a:rPr>
              <a:t> or </a:t>
            </a:r>
            <a:r>
              <a:rPr lang="en" sz="1050">
                <a:solidFill>
                  <a:schemeClr val="lt1"/>
                </a:solidFill>
              </a:rPr>
              <a:t>by_gse</a:t>
            </a:r>
            <a:r>
              <a:rPr lang="en">
                <a:solidFill>
                  <a:schemeClr val="lt1"/>
                </a:solidFill>
              </a:rPr>
              <a:t>, suggesting some medium-term correlations.</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theta_gse</a:t>
            </a:r>
            <a:r>
              <a:rPr lang="en">
                <a:solidFill>
                  <a:schemeClr val="lt1"/>
                </a:solidFill>
              </a:rPr>
              <a:t>: Features an immediate and steep decline in autocorrelation, signifying that the values are less predictable from one time point to the next.</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phi_gse</a:t>
            </a:r>
            <a:r>
              <a:rPr lang="en">
                <a:solidFill>
                  <a:schemeClr val="lt1"/>
                </a:solidFill>
              </a:rPr>
              <a:t>: This plot, much like </a:t>
            </a:r>
            <a:r>
              <a:rPr lang="en" sz="1050">
                <a:solidFill>
                  <a:schemeClr val="lt1"/>
                </a:solidFill>
              </a:rPr>
              <a:t>theta_gse</a:t>
            </a:r>
            <a:r>
              <a:rPr lang="en">
                <a:solidFill>
                  <a:schemeClr val="lt1"/>
                </a:solidFill>
              </a:rPr>
              <a:t>, shows a sharp drop in autocorrelation, indicating limited predictability from one observation to the next.</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bx_gsm</a:t>
            </a:r>
            <a:r>
              <a:rPr lang="en">
                <a:solidFill>
                  <a:schemeClr val="lt1"/>
                </a:solidFill>
              </a:rPr>
              <a:t>: Displays a profile of autocorrelation similar to </a:t>
            </a:r>
            <a:r>
              <a:rPr lang="en" sz="1050">
                <a:solidFill>
                  <a:schemeClr val="lt1"/>
                </a:solidFill>
              </a:rPr>
              <a:t>bx_gse</a:t>
            </a:r>
            <a:r>
              <a:rPr lang="en">
                <a:solidFill>
                  <a:schemeClr val="lt1"/>
                </a:solidFill>
              </a:rPr>
              <a:t>, with a steep initial decline.</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by_gsm</a:t>
            </a:r>
            <a:r>
              <a:rPr lang="en">
                <a:solidFill>
                  <a:schemeClr val="lt1"/>
                </a:solidFill>
              </a:rPr>
              <a:t>: The autocorrelation decreases slightly but seems to stabilize, indicating some degree of short to medium-term predictability.</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bz_gsm</a:t>
            </a:r>
            <a:r>
              <a:rPr lang="en">
                <a:solidFill>
                  <a:schemeClr val="lt1"/>
                </a:solidFill>
              </a:rPr>
              <a:t>: Presents a slow decrease in autocorrelation, suggesting persistent effects over time.</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theta_gsm</a:t>
            </a:r>
            <a:r>
              <a:rPr lang="en">
                <a:solidFill>
                  <a:schemeClr val="lt1"/>
                </a:solidFill>
              </a:rPr>
              <a:t>: Shows a steep decline in autocorrelation, suggesting that the variable is less autocorrelated over time.</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phi_gsm</a:t>
            </a:r>
            <a:r>
              <a:rPr lang="en">
                <a:solidFill>
                  <a:schemeClr val="lt1"/>
                </a:solidFill>
              </a:rPr>
              <a:t>: Similar to </a:t>
            </a:r>
            <a:r>
              <a:rPr lang="en" sz="1050">
                <a:solidFill>
                  <a:schemeClr val="lt1"/>
                </a:solidFill>
              </a:rPr>
              <a:t>theta_gsm</a:t>
            </a:r>
            <a:r>
              <a:rPr lang="en">
                <a:solidFill>
                  <a:schemeClr val="lt1"/>
                </a:solidFill>
              </a:rPr>
              <a:t>, </a:t>
            </a:r>
            <a:r>
              <a:rPr lang="en" sz="1050">
                <a:solidFill>
                  <a:schemeClr val="lt1"/>
                </a:solidFill>
              </a:rPr>
              <a:t>phi_gsm</a:t>
            </a:r>
            <a:r>
              <a:rPr lang="en">
                <a:solidFill>
                  <a:schemeClr val="lt1"/>
                </a:solidFill>
              </a:rPr>
              <a:t> has a sharp drop, indicating low predictability over time.</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bt</a:t>
            </a:r>
            <a:r>
              <a:rPr lang="en">
                <a:solidFill>
                  <a:schemeClr val="lt1"/>
                </a:solidFill>
              </a:rPr>
              <a:t>: Autocorrelation decreases gradually, which indicates some long-term influence or trend.</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density</a:t>
            </a:r>
            <a:r>
              <a:rPr lang="en">
                <a:solidFill>
                  <a:schemeClr val="lt1"/>
                </a:solidFill>
              </a:rPr>
              <a:t>: Shows strong autocorrelation that decays gradually, suggesting a slowly changing process with persistent effects.</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speed</a:t>
            </a:r>
            <a:r>
              <a:rPr lang="en">
                <a:solidFill>
                  <a:schemeClr val="lt1"/>
                </a:solidFill>
              </a:rPr>
              <a:t>: Features a quick drop in autocorrelation, indicating short-term predictability and less correlation as the lag increases.</a:t>
            </a:r>
            <a:endParaRPr>
              <a:solidFill>
                <a:schemeClr val="lt1"/>
              </a:solidFill>
            </a:endParaRPr>
          </a:p>
          <a:p>
            <a:pPr indent="-287655" lvl="0" marL="457200" rtl="0" algn="l">
              <a:spcBef>
                <a:spcPts val="0"/>
              </a:spcBef>
              <a:spcAft>
                <a:spcPts val="0"/>
              </a:spcAft>
              <a:buClr>
                <a:schemeClr val="lt1"/>
              </a:buClr>
              <a:buSzPct val="114285"/>
              <a:buFont typeface="Roboto"/>
              <a:buChar char="●"/>
            </a:pPr>
            <a:r>
              <a:rPr lang="en" sz="1050">
                <a:solidFill>
                  <a:schemeClr val="lt1"/>
                </a:solidFill>
              </a:rPr>
              <a:t>temperature</a:t>
            </a:r>
            <a:r>
              <a:rPr lang="en">
                <a:solidFill>
                  <a:schemeClr val="lt1"/>
                </a:solidFill>
              </a:rPr>
              <a:t>: This plot shows a steep decline in autocorrelation, similar to </a:t>
            </a:r>
            <a:r>
              <a:rPr lang="en" sz="1050">
                <a:solidFill>
                  <a:schemeClr val="lt1"/>
                </a:solidFill>
              </a:rPr>
              <a:t>speed</a:t>
            </a:r>
            <a:r>
              <a:rPr lang="en">
                <a:solidFill>
                  <a:schemeClr val="lt1"/>
                </a:solidFill>
              </a:rPr>
              <a:t>, which suggests that temperature at one point is not a strong predictor of future values as time progresses.</a:t>
            </a:r>
            <a:endParaRPr>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Autocorrelation Plots after Differencing</a:t>
            </a:r>
            <a:endParaRPr b="1" sz="2400">
              <a:solidFill>
                <a:schemeClr val="lt1"/>
              </a:solidFill>
              <a:latin typeface="Lexend"/>
              <a:ea typeface="Lexend"/>
              <a:cs typeface="Lexend"/>
              <a:sym typeface="Lexend"/>
            </a:endParaRPr>
          </a:p>
        </p:txBody>
      </p:sp>
      <p:sp>
        <p:nvSpPr>
          <p:cNvPr id="126" name="Google Shape;126;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27" name="Google Shape;127;p24"/>
          <p:cNvPicPr preferRelativeResize="0"/>
          <p:nvPr/>
        </p:nvPicPr>
        <p:blipFill>
          <a:blip r:embed="rId4">
            <a:alphaModFix/>
          </a:blip>
          <a:stretch>
            <a:fillRect/>
          </a:stretch>
        </p:blipFill>
        <p:spPr>
          <a:xfrm>
            <a:off x="1662975" y="1017725"/>
            <a:ext cx="5818049" cy="3791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1" name="Shape 131"/>
        <p:cNvGrpSpPr/>
        <p:nvPr/>
      </p:nvGrpSpPr>
      <p:grpSpPr>
        <a:xfrm>
          <a:off x="0" y="0"/>
          <a:ext cx="0" cy="0"/>
          <a:chOff x="0" y="0"/>
          <a:chExt cx="0" cy="0"/>
        </a:xfrm>
      </p:grpSpPr>
      <p:sp>
        <p:nvSpPr>
          <p:cNvPr id="132" name="Google Shape;132;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3" name="Google Shape;133;p25"/>
          <p:cNvSpPr txBox="1"/>
          <p:nvPr>
            <p:ph idx="1" type="body"/>
          </p:nvPr>
        </p:nvSpPr>
        <p:spPr>
          <a:xfrm>
            <a:off x="311700" y="822250"/>
            <a:ext cx="8520600" cy="4134000"/>
          </a:xfrm>
          <a:prstGeom prst="rect">
            <a:avLst/>
          </a:prstGeom>
          <a:solidFill>
            <a:schemeClr val="dk1"/>
          </a:solidFill>
        </p:spPr>
        <p:txBody>
          <a:bodyPr anchorCtr="0" anchor="t" bIns="91425" lIns="91425" spcFirstLastPara="1" rIns="91425" wrap="square" tIns="91425">
            <a:noAutofit/>
          </a:bodyPr>
          <a:lstStyle/>
          <a:p>
            <a:pPr indent="-285750" lvl="0" marL="457200" rtl="0" algn="l">
              <a:spcBef>
                <a:spcPts val="0"/>
              </a:spcBef>
              <a:spcAft>
                <a:spcPts val="0"/>
              </a:spcAft>
              <a:buClr>
                <a:schemeClr val="lt1"/>
              </a:buClr>
              <a:buSzPts val="900"/>
              <a:buChar char="●"/>
            </a:pPr>
            <a:r>
              <a:rPr lang="en" sz="900">
                <a:solidFill>
                  <a:schemeClr val="lt1"/>
                </a:solidFill>
              </a:rPr>
              <a:t>acf(diff_bt): The ACF plot for the differenced total magnetic field strength shows autocorrelations near zero across all lags, indicating no significant autocorrelation.</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acf(diff_bx_gse): This ACF plot for the differenced x-component of the magnetic field in GSE coordinates also shows autocorrelations close to zero, suggesting no significant autocorrelation at the lags represented.</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acf(diff_bx_gsm): The ACF plot for the differenced x-component in GSM coordinates mirrors the previous ones, with all values within the confidence interval and no significant autocorrelation.</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acf(diff_by_gse): The ACF for the differenced y-component of the magnetic field in GSE coordinates shows a similar pattern, with no lag showing significant autocorrelation.</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acf(diff_by_gsm): For the differenced y-component in GSM coordinates, the ACF plot indicates no significant autocorrelation at any lags.</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acf(diff_bz_gse): The differenced z-component in GSE coordinates has an ACF plot without significant autocorrelation at any of the lags displayed.</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acf(diff_bz_gsm): Similarly, the ACF plot for the differenced z-component in GSM coordinates shows autocorrelation values remaining within the confidence bounds.</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acf(diff_density): The plot for the differenced plasma density displays autocorrelations close to zero across all lags.</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acf(diff_dst): The disturbance storm time index's differenced values show no significant autocorrelation in the ACF plot.</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acf(diff_phi_gse): For the differenced azimuthal angle in GSE coordinates, the ACF plot indicates no significant autocorrelation at the lags represented.</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acf(diff_phi_gsm): The ACF plot for the differenced azimuthal angle in GSM coordinates similarly shows a lack of significant autocorrelation.</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acf(diff_speed): The plot for the differenced solar wind speed has autocorrelation values that remain within the bounds, indicating no significant autocorrelation.</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acf(diff_temperature): For the differenced solar wind temperature, the ACF plot also shows autocorrelation values within the confidence interval, with no significant autocorrelation detected.</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acf(diff_theta_gse): The plot for the differenced polar angle in GSE coordinates follows the pattern of no significant autocorrelation at any lag.</a:t>
            </a:r>
            <a:endParaRPr sz="900">
              <a:solidFill>
                <a:schemeClr val="lt1"/>
              </a:solidFill>
            </a:endParaRPr>
          </a:p>
          <a:p>
            <a:pPr indent="-285750" lvl="0" marL="457200" rtl="0" algn="l">
              <a:spcBef>
                <a:spcPts val="0"/>
              </a:spcBef>
              <a:spcAft>
                <a:spcPts val="0"/>
              </a:spcAft>
              <a:buClr>
                <a:schemeClr val="lt1"/>
              </a:buClr>
              <a:buSzPts val="900"/>
              <a:buChar char="●"/>
            </a:pPr>
            <a:r>
              <a:rPr lang="en" sz="900">
                <a:solidFill>
                  <a:schemeClr val="lt1"/>
                </a:solidFill>
              </a:rPr>
              <a:t>acf(diff_theta_gsm): Lastly, the differenced polar angle in GSM coordinates shows an ACF plot with no significant autocorrelation.</a:t>
            </a:r>
            <a:endParaRPr sz="900">
              <a:solidFill>
                <a:schemeClr val="lt1"/>
              </a:solidFill>
            </a:endParaRPr>
          </a:p>
        </p:txBody>
      </p:sp>
      <p:sp>
        <p:nvSpPr>
          <p:cNvPr id="134" name="Google Shape;134;p25"/>
          <p:cNvSpPr txBox="1"/>
          <p:nvPr/>
        </p:nvSpPr>
        <p:spPr>
          <a:xfrm>
            <a:off x="311700" y="129350"/>
            <a:ext cx="8520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Autocorrelation Plots Summary after Differencing</a:t>
            </a:r>
            <a:endParaRPr b="1" sz="2400">
              <a:solidFill>
                <a:schemeClr val="lt1"/>
              </a:solidFill>
              <a:latin typeface="Lexend"/>
              <a:ea typeface="Lexend"/>
              <a:cs typeface="Lexend"/>
              <a:sym typeface="Lexe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Cross Correlation Plots </a:t>
            </a:r>
            <a:r>
              <a:rPr b="1" lang="en" sz="2400">
                <a:solidFill>
                  <a:schemeClr val="lt1"/>
                </a:solidFill>
                <a:latin typeface="Lexend"/>
                <a:ea typeface="Lexend"/>
                <a:cs typeface="Lexend"/>
                <a:sym typeface="Lexend"/>
              </a:rPr>
              <a:t>after</a:t>
            </a:r>
            <a:r>
              <a:rPr b="1" lang="en" sz="2400">
                <a:solidFill>
                  <a:schemeClr val="lt1"/>
                </a:solidFill>
                <a:latin typeface="Lexend"/>
                <a:ea typeface="Lexend"/>
                <a:cs typeface="Lexend"/>
                <a:sym typeface="Lexend"/>
              </a:rPr>
              <a:t> Differencing</a:t>
            </a:r>
            <a:endParaRPr b="1" sz="2400">
              <a:solidFill>
                <a:schemeClr val="lt1"/>
              </a:solidFill>
              <a:latin typeface="Lexend"/>
              <a:ea typeface="Lexend"/>
              <a:cs typeface="Lexend"/>
              <a:sym typeface="Lexend"/>
            </a:endParaRPr>
          </a:p>
        </p:txBody>
      </p:sp>
      <p:sp>
        <p:nvSpPr>
          <p:cNvPr id="140" name="Google Shape;140;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41" name="Google Shape;141;p26"/>
          <p:cNvPicPr preferRelativeResize="0"/>
          <p:nvPr/>
        </p:nvPicPr>
        <p:blipFill>
          <a:blip r:embed="rId4">
            <a:alphaModFix/>
          </a:blip>
          <a:stretch>
            <a:fillRect/>
          </a:stretch>
        </p:blipFill>
        <p:spPr>
          <a:xfrm>
            <a:off x="1506212" y="1017725"/>
            <a:ext cx="6131570" cy="38868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5833"/>
              <a:buFont typeface="Arial"/>
              <a:buNone/>
            </a:pPr>
            <a:r>
              <a:rPr b="1" lang="en" sz="2400">
                <a:solidFill>
                  <a:schemeClr val="lt1"/>
                </a:solidFill>
                <a:latin typeface="Lexend"/>
                <a:ea typeface="Lexend"/>
                <a:cs typeface="Lexend"/>
                <a:sym typeface="Lexend"/>
              </a:rPr>
              <a:t>Cross Correlation Plots Summary after Differencing</a:t>
            </a:r>
            <a:endParaRPr b="1" sz="2400">
              <a:solidFill>
                <a:schemeClr val="lt1"/>
              </a:solidFill>
              <a:latin typeface="Lexend"/>
              <a:ea typeface="Lexend"/>
              <a:cs typeface="Lexend"/>
              <a:sym typeface="Lexend"/>
            </a:endParaRPr>
          </a:p>
          <a:p>
            <a:pPr indent="0" lvl="0" marL="0" rtl="0" algn="l">
              <a:spcBef>
                <a:spcPts val="0"/>
              </a:spcBef>
              <a:spcAft>
                <a:spcPts val="0"/>
              </a:spcAft>
              <a:buNone/>
            </a:pPr>
            <a:r>
              <a:t/>
            </a:r>
            <a:endParaRPr/>
          </a:p>
        </p:txBody>
      </p:sp>
      <p:sp>
        <p:nvSpPr>
          <p:cNvPr id="147" name="Google Shape;147;p27"/>
          <p:cNvSpPr txBox="1"/>
          <p:nvPr>
            <p:ph idx="1" type="body"/>
          </p:nvPr>
        </p:nvSpPr>
        <p:spPr>
          <a:xfrm>
            <a:off x="311700" y="1152475"/>
            <a:ext cx="8520600" cy="3416400"/>
          </a:xfrm>
          <a:prstGeom prst="rect">
            <a:avLst/>
          </a:prstGeom>
          <a:solidFill>
            <a:schemeClr val="dk1"/>
          </a:solidFill>
        </p:spPr>
        <p:txBody>
          <a:bodyPr anchorCtr="0" anchor="t" bIns="91425" lIns="91425" spcFirstLastPara="1" rIns="91425" wrap="square" tIns="91425">
            <a:normAutofit/>
          </a:bodyPr>
          <a:lstStyle/>
          <a:p>
            <a:pPr indent="0" lvl="0" marL="0" rtl="0" algn="just">
              <a:spcBef>
                <a:spcPts val="0"/>
              </a:spcBef>
              <a:spcAft>
                <a:spcPts val="0"/>
              </a:spcAft>
              <a:buNone/>
            </a:pPr>
            <a:r>
              <a:rPr lang="en" sz="1400">
                <a:solidFill>
                  <a:schemeClr val="lt1"/>
                </a:solidFill>
              </a:rPr>
              <a:t>Across all plots, the cross-correlations are minimal and generally within the confidence bounds, suggesting no significant lead or lag relationships between the differenced DST time series and the other differenced variables. </a:t>
            </a:r>
            <a:endParaRPr sz="1400">
              <a:solidFill>
                <a:schemeClr val="lt1"/>
              </a:solidFill>
            </a:endParaRPr>
          </a:p>
          <a:p>
            <a:pPr indent="0" lvl="0" marL="0" rtl="0" algn="just">
              <a:spcBef>
                <a:spcPts val="1200"/>
              </a:spcBef>
              <a:spcAft>
                <a:spcPts val="0"/>
              </a:spcAft>
              <a:buNone/>
            </a:pPr>
            <a:r>
              <a:rPr lang="en" sz="1400">
                <a:solidFill>
                  <a:schemeClr val="lt1"/>
                </a:solidFill>
              </a:rPr>
              <a:t>This could indicate that the changes in DST do not have a direct or delayed correlation with changes in the other measured variables, at least not within the range of lags presented in these plots. </a:t>
            </a:r>
            <a:endParaRPr sz="1400">
              <a:solidFill>
                <a:schemeClr val="lt1"/>
              </a:solidFill>
            </a:endParaRPr>
          </a:p>
          <a:p>
            <a:pPr indent="0" lvl="0" marL="0" rtl="0" algn="just">
              <a:spcBef>
                <a:spcPts val="1200"/>
              </a:spcBef>
              <a:spcAft>
                <a:spcPts val="1200"/>
              </a:spcAft>
              <a:buNone/>
            </a:pPr>
            <a:r>
              <a:rPr lang="en" sz="1400">
                <a:solidFill>
                  <a:schemeClr val="lt1"/>
                </a:solidFill>
              </a:rPr>
              <a:t>If these variables were expected to be related, the lack of correlation could suggest that any relationship is not linear or that it might occur at lags not covered by these plots. It's also possible that the differencing process has removed or obscured any relationships by equalizing mean levels and emphasizing transitory fluctuations between successive observations.</a:t>
            </a:r>
            <a:endParaRPr sz="14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2804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Spectral Analysis</a:t>
            </a:r>
            <a:endParaRPr/>
          </a:p>
        </p:txBody>
      </p:sp>
      <p:sp>
        <p:nvSpPr>
          <p:cNvPr id="153" name="Google Shape;153;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54" name="Google Shape;154;p28"/>
          <p:cNvPicPr preferRelativeResize="0"/>
          <p:nvPr/>
        </p:nvPicPr>
        <p:blipFill>
          <a:blip r:embed="rId4">
            <a:alphaModFix/>
          </a:blip>
          <a:stretch>
            <a:fillRect/>
          </a:stretch>
        </p:blipFill>
        <p:spPr>
          <a:xfrm>
            <a:off x="311699" y="961600"/>
            <a:ext cx="3891025" cy="2363601"/>
          </a:xfrm>
          <a:prstGeom prst="rect">
            <a:avLst/>
          </a:prstGeom>
          <a:noFill/>
          <a:ln>
            <a:noFill/>
          </a:ln>
        </p:spPr>
      </p:pic>
      <p:pic>
        <p:nvPicPr>
          <p:cNvPr id="155" name="Google Shape;155;p28"/>
          <p:cNvPicPr preferRelativeResize="0"/>
          <p:nvPr/>
        </p:nvPicPr>
        <p:blipFill>
          <a:blip r:embed="rId5">
            <a:alphaModFix/>
          </a:blip>
          <a:stretch>
            <a:fillRect/>
          </a:stretch>
        </p:blipFill>
        <p:spPr>
          <a:xfrm>
            <a:off x="4777950" y="961600"/>
            <a:ext cx="4054356" cy="2363599"/>
          </a:xfrm>
          <a:prstGeom prst="rect">
            <a:avLst/>
          </a:prstGeom>
          <a:noFill/>
          <a:ln>
            <a:noFill/>
          </a:ln>
        </p:spPr>
      </p:pic>
      <p:sp>
        <p:nvSpPr>
          <p:cNvPr id="156" name="Google Shape;156;p28"/>
          <p:cNvSpPr txBox="1"/>
          <p:nvPr/>
        </p:nvSpPr>
        <p:spPr>
          <a:xfrm>
            <a:off x="311700" y="3433700"/>
            <a:ext cx="8520600" cy="1493100"/>
          </a:xfrm>
          <a:prstGeom prst="rect">
            <a:avLst/>
          </a:prstGeom>
          <a:solidFill>
            <a:schemeClr val="dk1"/>
          </a:solidFill>
          <a:ln>
            <a:noFill/>
          </a:ln>
        </p:spPr>
        <p:txBody>
          <a:bodyPr anchorCtr="0" anchor="t" bIns="91425" lIns="91425" spcFirstLastPara="1" rIns="91425" wrap="square" tIns="91425">
            <a:spAutoFit/>
          </a:bodyPr>
          <a:lstStyle/>
          <a:p>
            <a:pPr indent="0" lvl="0" marL="0" rtl="0" algn="just">
              <a:lnSpc>
                <a:spcPct val="150000"/>
              </a:lnSpc>
              <a:spcBef>
                <a:spcPts val="1500"/>
              </a:spcBef>
              <a:spcAft>
                <a:spcPts val="0"/>
              </a:spcAft>
              <a:buClr>
                <a:schemeClr val="dk1"/>
              </a:buClr>
              <a:buSzPts val="1100"/>
              <a:buFont typeface="Arial"/>
              <a:buNone/>
            </a:pPr>
            <a:r>
              <a:rPr lang="en" sz="1000">
                <a:solidFill>
                  <a:schemeClr val="lt1"/>
                </a:solidFill>
                <a:latin typeface="Lexend"/>
                <a:ea typeface="Lexend"/>
                <a:cs typeface="Lexend"/>
                <a:sym typeface="Lexend"/>
              </a:rPr>
              <a:t>The process of differencing has reduced the dominance of the trend component in the DST data, as evidenced by the decrease in power at the low-frequency range in the periodogram. The presence of smaller peaks in the differenced data suggests that there may be other underlying structures or seasonal effects in the DST index that were not as apparent before differencing. The periodograms provide a clear visual representation of the impact of differencing on the time series data, moving it towards stationarity—a requirement for many time series analysis methods, including ARIMA modeling.</a:t>
            </a:r>
            <a:endParaRPr sz="1000">
              <a:solidFill>
                <a:schemeClr val="lt1"/>
              </a:solidFill>
              <a:latin typeface="Lexend"/>
              <a:ea typeface="Lexend"/>
              <a:cs typeface="Lexend"/>
              <a:sym typeface="Lexend"/>
            </a:endParaRPr>
          </a:p>
          <a:p>
            <a:pPr indent="0" lvl="0" marL="0" rtl="0" algn="just">
              <a:lnSpc>
                <a:spcPct val="150000"/>
              </a:lnSpc>
              <a:spcBef>
                <a:spcPts val="0"/>
              </a:spcBef>
              <a:spcAft>
                <a:spcPts val="0"/>
              </a:spcAft>
              <a:buNone/>
            </a:pPr>
            <a:r>
              <a:t/>
            </a:r>
            <a:endParaRPr sz="1000">
              <a:solidFill>
                <a:schemeClr val="lt1"/>
              </a:solidFill>
              <a:latin typeface="Lexend"/>
              <a:ea typeface="Lexend"/>
              <a:cs typeface="Lexend"/>
              <a:sym typeface="Lexe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 name="Shape 160"/>
        <p:cNvGrpSpPr/>
        <p:nvPr/>
      </p:nvGrpSpPr>
      <p:grpSpPr>
        <a:xfrm>
          <a:off x="0" y="0"/>
          <a:ext cx="0" cy="0"/>
          <a:chOff x="0" y="0"/>
          <a:chExt cx="0" cy="0"/>
        </a:xfrm>
      </p:grpSpPr>
      <p:sp>
        <p:nvSpPr>
          <p:cNvPr id="161" name="Google Shape;16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2" name="Google Shape;162;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63" name="Google Shape;163;p29"/>
          <p:cNvPicPr preferRelativeResize="0"/>
          <p:nvPr/>
        </p:nvPicPr>
        <p:blipFill>
          <a:blip r:embed="rId4">
            <a:alphaModFix/>
          </a:blip>
          <a:stretch>
            <a:fillRect/>
          </a:stretch>
        </p:blipFill>
        <p:spPr>
          <a:xfrm>
            <a:off x="1155463" y="354425"/>
            <a:ext cx="6833074" cy="44346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7" name="Shape 167"/>
        <p:cNvGrpSpPr/>
        <p:nvPr/>
      </p:nvGrpSpPr>
      <p:grpSpPr>
        <a:xfrm>
          <a:off x="0" y="0"/>
          <a:ext cx="0" cy="0"/>
          <a:chOff x="0" y="0"/>
          <a:chExt cx="0" cy="0"/>
        </a:xfrm>
      </p:grpSpPr>
      <p:sp>
        <p:nvSpPr>
          <p:cNvPr id="168" name="Google Shape;168;p30"/>
          <p:cNvSpPr txBox="1"/>
          <p:nvPr>
            <p:ph type="title"/>
          </p:nvPr>
        </p:nvSpPr>
        <p:spPr>
          <a:xfrm>
            <a:off x="311700" y="256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5833"/>
              <a:buFont typeface="Arial"/>
              <a:buNone/>
            </a:pPr>
            <a:r>
              <a:rPr b="1" lang="en" sz="2400">
                <a:solidFill>
                  <a:schemeClr val="lt1"/>
                </a:solidFill>
                <a:latin typeface="Lexend"/>
                <a:ea typeface="Lexend"/>
                <a:cs typeface="Lexend"/>
                <a:sym typeface="Lexend"/>
              </a:rPr>
              <a:t>Spectral Analysis Summary</a:t>
            </a:r>
            <a:endParaRPr/>
          </a:p>
          <a:p>
            <a:pPr indent="0" lvl="0" marL="0" rtl="0" algn="l">
              <a:spcBef>
                <a:spcPts val="0"/>
              </a:spcBef>
              <a:spcAft>
                <a:spcPts val="0"/>
              </a:spcAft>
              <a:buNone/>
            </a:pPr>
            <a:r>
              <a:t/>
            </a:r>
            <a:endParaRPr/>
          </a:p>
        </p:txBody>
      </p:sp>
      <p:sp>
        <p:nvSpPr>
          <p:cNvPr id="169" name="Google Shape;169;p30"/>
          <p:cNvSpPr txBox="1"/>
          <p:nvPr>
            <p:ph idx="1" type="body"/>
          </p:nvPr>
        </p:nvSpPr>
        <p:spPr>
          <a:xfrm>
            <a:off x="311700" y="888375"/>
            <a:ext cx="8520600" cy="4038900"/>
          </a:xfrm>
          <a:prstGeom prst="rect">
            <a:avLst/>
          </a:prstGeom>
          <a:solidFill>
            <a:schemeClr val="dk1"/>
          </a:solidFill>
        </p:spPr>
        <p:txBody>
          <a:bodyPr anchorCtr="0" anchor="t" bIns="91425" lIns="91425" spcFirstLastPara="1" rIns="91425" wrap="square" tIns="91425">
            <a:noAutofit/>
          </a:bodyPr>
          <a:lstStyle/>
          <a:p>
            <a:pPr indent="-282575" lvl="0" marL="457200" rtl="0" algn="just">
              <a:spcBef>
                <a:spcPts val="0"/>
              </a:spcBef>
              <a:spcAft>
                <a:spcPts val="0"/>
              </a:spcAft>
              <a:buClr>
                <a:schemeClr val="lt1"/>
              </a:buClr>
              <a:buSzPts val="850"/>
              <a:buFont typeface="Lexend"/>
              <a:buChar char="●"/>
            </a:pPr>
            <a:r>
              <a:rPr lang="en" sz="850">
                <a:solidFill>
                  <a:schemeClr val="lt1"/>
                </a:solidFill>
              </a:rPr>
              <a:t>Periodogram BT: The flat spectrum across frequencies suggests that differencing has removed any trend in the total magnetic field strength (BT) data, as no strong periodic components are evident.</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bx_gse: The lack of distinct peaks implies that differencing has effectively mitigated any non-stationary behavior in the x-component of the magnetic field in GSE coordinates.</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by_gse: A uniform spread of power indicates that trends or seasonality in the y-component of GSE coordinates have likely been addressed through differencing.</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bz_gse: The widespread spectral density without dominant frequencies suggests that differencing has neutralized any clear periodicity in the z-component in GSE coordinates.</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bx_gsm: Similar to the GSE coordinate counterpart, the bx_gsm data after differencing show no significant periodic components.</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by_gsm: The absence of pronounced peaks in the by_gsm dataset suggests that differencing has removed non-stationary elements, such as trends or seasonality.</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bz_gsm: A widespread spectral density indicates that differencing has likely achieved stationarity for the z-component in GSM coordinates.</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phi_gsm: The even spectral density across frequencies implies that differencing has addressed any non-stationary behavior in the azimuthal angle in GSM coordinates.</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phi_gse: The lack of standout peaks in the phi_gse dataset suggests that differencing has mitigated periodic or seasonal patterns.</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theta_gsm: The dispersed spectral density for the polar angle in GSM coordinates post-differencing indicates the removal of trends and potential cyclic behavior.</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theta_gse: An even distribution of power across frequencies for the polar angle in GSE coordinates suggests that differencing has normalized the data.</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density: The absence of strong periodic signals in the plasma density periodogram suggests that differencing has been effective in creating a stationary time series.</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speed: The flat spectrum across frequencies for the solar wind speed indicates that differencing has likely removed non-stationary elements from the data.</a:t>
            </a:r>
            <a:endParaRPr sz="850">
              <a:solidFill>
                <a:schemeClr val="lt1"/>
              </a:solidFill>
            </a:endParaRPr>
          </a:p>
          <a:p>
            <a:pPr indent="-282575" lvl="0" marL="457200" rtl="0" algn="just">
              <a:spcBef>
                <a:spcPts val="0"/>
              </a:spcBef>
              <a:spcAft>
                <a:spcPts val="0"/>
              </a:spcAft>
              <a:buClr>
                <a:schemeClr val="lt1"/>
              </a:buClr>
              <a:buSzPts val="850"/>
              <a:buFont typeface="Lexend"/>
              <a:buChar char="●"/>
            </a:pPr>
            <a:r>
              <a:rPr lang="en" sz="850">
                <a:solidFill>
                  <a:schemeClr val="lt1"/>
                </a:solidFill>
              </a:rPr>
              <a:t>Periodogram temperature: The widespread spectral density in the temperature data suggests that differencing has neutralized trends and periodicities.</a:t>
            </a:r>
            <a:endParaRPr sz="850">
              <a:solidFill>
                <a:schemeClr val="lt1"/>
              </a:solidFill>
            </a:endParaRPr>
          </a:p>
          <a:p>
            <a:pPr indent="0" lvl="0" marL="457200" rtl="0" algn="just">
              <a:spcBef>
                <a:spcPts val="0"/>
              </a:spcBef>
              <a:spcAft>
                <a:spcPts val="1200"/>
              </a:spcAft>
              <a:buNone/>
            </a:pPr>
            <a:r>
              <a:t/>
            </a:r>
            <a:endParaRPr sz="85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Experimenting with different Linear Models</a:t>
            </a:r>
            <a:endParaRPr/>
          </a:p>
        </p:txBody>
      </p:sp>
      <p:sp>
        <p:nvSpPr>
          <p:cNvPr id="175" name="Google Shape;175;p31"/>
          <p:cNvSpPr txBox="1"/>
          <p:nvPr>
            <p:ph idx="1" type="body"/>
          </p:nvPr>
        </p:nvSpPr>
        <p:spPr>
          <a:xfrm>
            <a:off x="311700" y="1152475"/>
            <a:ext cx="8520600" cy="3416400"/>
          </a:xfrm>
          <a:prstGeom prst="rect">
            <a:avLst/>
          </a:prstGeom>
          <a:solidFill>
            <a:schemeClr val="dk1"/>
          </a:solidFill>
        </p:spPr>
        <p:txBody>
          <a:bodyPr anchorCtr="0" anchor="t" bIns="91425" lIns="91425" spcFirstLastPara="1" rIns="91425" wrap="square" tIns="91425">
            <a:normAutofit/>
          </a:bodyPr>
          <a:lstStyle/>
          <a:p>
            <a:pPr indent="0" lvl="0" marL="0" rtl="0" algn="just">
              <a:spcBef>
                <a:spcPts val="0"/>
              </a:spcBef>
              <a:spcAft>
                <a:spcPts val="0"/>
              </a:spcAft>
              <a:buNone/>
            </a:pPr>
            <a:r>
              <a:rPr lang="en" sz="1400">
                <a:solidFill>
                  <a:schemeClr val="lt1"/>
                </a:solidFill>
              </a:rPr>
              <a:t>I created 5 different ARIMA models. </a:t>
            </a:r>
            <a:endParaRPr sz="1400">
              <a:solidFill>
                <a:schemeClr val="lt1"/>
              </a:solidFill>
            </a:endParaRPr>
          </a:p>
          <a:p>
            <a:pPr indent="0" lvl="0" marL="0" rtl="0" algn="just">
              <a:spcBef>
                <a:spcPts val="1200"/>
              </a:spcBef>
              <a:spcAft>
                <a:spcPts val="0"/>
              </a:spcAft>
              <a:buNone/>
            </a:pPr>
            <a:r>
              <a:rPr lang="en" sz="1400">
                <a:solidFill>
                  <a:schemeClr val="lt1"/>
                </a:solidFill>
              </a:rPr>
              <a:t>The first model consisted of variables upto 4 lags. </a:t>
            </a:r>
            <a:endParaRPr sz="1400">
              <a:solidFill>
                <a:schemeClr val="lt1"/>
              </a:solidFill>
            </a:endParaRPr>
          </a:p>
          <a:p>
            <a:pPr indent="0" lvl="0" marL="0" rtl="0" algn="just">
              <a:spcBef>
                <a:spcPts val="1200"/>
              </a:spcBef>
              <a:spcAft>
                <a:spcPts val="0"/>
              </a:spcAft>
              <a:buNone/>
            </a:pPr>
            <a:r>
              <a:rPr lang="en" sz="1400">
                <a:solidFill>
                  <a:schemeClr val="lt1"/>
                </a:solidFill>
              </a:rPr>
              <a:t>The second model consisted of variables upto 3 lags.</a:t>
            </a:r>
            <a:endParaRPr sz="1400">
              <a:solidFill>
                <a:schemeClr val="lt1"/>
              </a:solidFill>
            </a:endParaRPr>
          </a:p>
          <a:p>
            <a:pPr indent="0" lvl="0" marL="0" rtl="0" algn="just">
              <a:spcBef>
                <a:spcPts val="1200"/>
              </a:spcBef>
              <a:spcAft>
                <a:spcPts val="0"/>
              </a:spcAft>
              <a:buNone/>
            </a:pPr>
            <a:r>
              <a:rPr lang="en" sz="1400">
                <a:solidFill>
                  <a:schemeClr val="lt1"/>
                </a:solidFill>
              </a:rPr>
              <a:t>The third model consisted of variables upto 2 lags.</a:t>
            </a:r>
            <a:endParaRPr sz="1400">
              <a:solidFill>
                <a:schemeClr val="lt1"/>
              </a:solidFill>
            </a:endParaRPr>
          </a:p>
          <a:p>
            <a:pPr indent="0" lvl="0" marL="0" rtl="0" algn="just">
              <a:spcBef>
                <a:spcPts val="1200"/>
              </a:spcBef>
              <a:spcAft>
                <a:spcPts val="0"/>
              </a:spcAft>
              <a:buNone/>
            </a:pPr>
            <a:r>
              <a:rPr lang="en" sz="1400">
                <a:solidFill>
                  <a:schemeClr val="lt1"/>
                </a:solidFill>
              </a:rPr>
              <a:t>The fourth model </a:t>
            </a:r>
            <a:r>
              <a:rPr lang="en" sz="1400">
                <a:solidFill>
                  <a:schemeClr val="lt1"/>
                </a:solidFill>
              </a:rPr>
              <a:t>consisted of variables upto 2 lags.</a:t>
            </a:r>
            <a:endParaRPr sz="1400">
              <a:solidFill>
                <a:schemeClr val="lt1"/>
              </a:solidFill>
            </a:endParaRPr>
          </a:p>
          <a:p>
            <a:pPr indent="0" lvl="0" marL="0" rtl="0" algn="just">
              <a:spcBef>
                <a:spcPts val="1200"/>
              </a:spcBef>
              <a:spcAft>
                <a:spcPts val="0"/>
              </a:spcAft>
              <a:buNone/>
            </a:pPr>
            <a:r>
              <a:rPr lang="en" sz="1400">
                <a:solidFill>
                  <a:schemeClr val="lt1"/>
                </a:solidFill>
              </a:rPr>
              <a:t>The last model, the simple one, consisted of just the variables, no lagged variables.</a:t>
            </a:r>
            <a:endParaRPr sz="1400">
              <a:solidFill>
                <a:schemeClr val="lt1"/>
              </a:solidFill>
            </a:endParaRPr>
          </a:p>
          <a:p>
            <a:pPr indent="0" lvl="0" marL="0" rtl="0" algn="just">
              <a:spcBef>
                <a:spcPts val="1200"/>
              </a:spcBef>
              <a:spcAft>
                <a:spcPts val="1200"/>
              </a:spcAft>
              <a:buNone/>
            </a:pPr>
            <a:r>
              <a:rPr lang="en" sz="1400">
                <a:solidFill>
                  <a:schemeClr val="lt1"/>
                </a:solidFill>
              </a:rPr>
              <a:t>I also developed a SARIMA model whose performance was similar to the first ARIMA model. </a:t>
            </a:r>
            <a:endParaRPr sz="14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Introduction</a:t>
            </a:r>
            <a:endParaRPr b="1" sz="2400">
              <a:solidFill>
                <a:schemeClr val="lt1"/>
              </a:solidFill>
              <a:latin typeface="Lexend"/>
              <a:ea typeface="Lexend"/>
              <a:cs typeface="Lexend"/>
              <a:sym typeface="Lexend"/>
            </a:endParaRPr>
          </a:p>
        </p:txBody>
      </p:sp>
      <p:sp>
        <p:nvSpPr>
          <p:cNvPr id="63" name="Google Shape;63;p14"/>
          <p:cNvSpPr txBox="1"/>
          <p:nvPr>
            <p:ph idx="1" type="body"/>
          </p:nvPr>
        </p:nvSpPr>
        <p:spPr>
          <a:xfrm>
            <a:off x="311700" y="1152475"/>
            <a:ext cx="8520600" cy="3416400"/>
          </a:xfrm>
          <a:prstGeom prst="rect">
            <a:avLst/>
          </a:prstGeom>
          <a:solidFill>
            <a:schemeClr val="dk1"/>
          </a:solidFill>
        </p:spPr>
        <p:txBody>
          <a:bodyPr anchorCtr="0" anchor="t" bIns="91425" lIns="91425" spcFirstLastPara="1" rIns="91425" wrap="square" tIns="91425">
            <a:normAutofit/>
          </a:bodyPr>
          <a:lstStyle/>
          <a:p>
            <a:pPr indent="0" lvl="0" marL="0" rtl="0" algn="just">
              <a:lnSpc>
                <a:spcPct val="150000"/>
              </a:lnSpc>
              <a:spcBef>
                <a:spcPts val="0"/>
              </a:spcBef>
              <a:spcAft>
                <a:spcPts val="0"/>
              </a:spcAft>
              <a:buNone/>
            </a:pPr>
            <a:r>
              <a:rPr lang="en" sz="1400">
                <a:solidFill>
                  <a:schemeClr val="lt1"/>
                </a:solidFill>
                <a:highlight>
                  <a:schemeClr val="dk1"/>
                </a:highlight>
              </a:rPr>
              <a:t>The aim of this project is to develop model for forecasting </a:t>
            </a:r>
            <a:r>
              <a:rPr i="1" lang="en" sz="1400">
                <a:solidFill>
                  <a:schemeClr val="lt1"/>
                </a:solidFill>
                <a:highlight>
                  <a:schemeClr val="dk1"/>
                </a:highlight>
              </a:rPr>
              <a:t>Dst</a:t>
            </a:r>
            <a:r>
              <a:rPr lang="en" sz="1400">
                <a:solidFill>
                  <a:schemeClr val="lt1"/>
                </a:solidFill>
                <a:highlight>
                  <a:schemeClr val="dk1"/>
                </a:highlight>
              </a:rPr>
              <a:t> (Disturbance Storm-Time Index) that 1) push the boundary of predictive performance 2) under operationally viable constraints 3) using specified real-time solar-wind data feeds. </a:t>
            </a:r>
            <a:endParaRPr sz="1400">
              <a:solidFill>
                <a:schemeClr val="lt1"/>
              </a:solidFill>
              <a:highlight>
                <a:schemeClr val="dk1"/>
              </a:highlight>
            </a:endParaRPr>
          </a:p>
          <a:p>
            <a:pPr indent="0" lvl="0" marL="0" rtl="0" algn="just">
              <a:lnSpc>
                <a:spcPct val="150000"/>
              </a:lnSpc>
              <a:spcBef>
                <a:spcPts val="1200"/>
              </a:spcBef>
              <a:spcAft>
                <a:spcPts val="0"/>
              </a:spcAft>
              <a:buNone/>
            </a:pPr>
            <a:r>
              <a:rPr lang="en" sz="1400">
                <a:solidFill>
                  <a:schemeClr val="lt1"/>
                </a:solidFill>
                <a:highlight>
                  <a:schemeClr val="dk1"/>
                </a:highlight>
              </a:rPr>
              <a:t>The goal is to predict the Disturbance Storm-Time Index (</a:t>
            </a:r>
            <a:r>
              <a:rPr i="1" lang="en" sz="1400">
                <a:solidFill>
                  <a:schemeClr val="lt1"/>
                </a:solidFill>
                <a:highlight>
                  <a:schemeClr val="dk1"/>
                </a:highlight>
              </a:rPr>
              <a:t>Dst</a:t>
            </a:r>
            <a:r>
              <a:rPr lang="en" sz="1400">
                <a:solidFill>
                  <a:schemeClr val="lt1"/>
                </a:solidFill>
                <a:highlight>
                  <a:schemeClr val="dk1"/>
                </a:highlight>
              </a:rPr>
              <a:t>), a measure of magnetic activity, from the provided data up to the time of prediction. </a:t>
            </a:r>
            <a:endParaRPr sz="1400">
              <a:solidFill>
                <a:schemeClr val="lt1"/>
              </a:solidFill>
              <a:highlight>
                <a:schemeClr val="dk1"/>
              </a:highlight>
            </a:endParaRPr>
          </a:p>
          <a:p>
            <a:pPr indent="0" lvl="0" marL="0" rtl="0" algn="just">
              <a:lnSpc>
                <a:spcPct val="150000"/>
              </a:lnSpc>
              <a:spcBef>
                <a:spcPts val="1200"/>
              </a:spcBef>
              <a:spcAft>
                <a:spcPts val="0"/>
              </a:spcAft>
              <a:buNone/>
            </a:pPr>
            <a:r>
              <a:rPr i="1" lang="en" sz="1400">
                <a:solidFill>
                  <a:schemeClr val="lt1"/>
                </a:solidFill>
                <a:highlight>
                  <a:schemeClr val="dk1"/>
                </a:highlight>
              </a:rPr>
              <a:t>Dst</a:t>
            </a:r>
            <a:r>
              <a:rPr lang="en" sz="1400">
                <a:solidFill>
                  <a:schemeClr val="lt1"/>
                </a:solidFill>
                <a:highlight>
                  <a:schemeClr val="dk1"/>
                </a:highlight>
              </a:rPr>
              <a:t> values are measured by 4 ground-based observatories near the equator. These values are then averaged to provide a measurement of </a:t>
            </a:r>
            <a:r>
              <a:rPr i="1" lang="en" sz="1400">
                <a:solidFill>
                  <a:schemeClr val="lt1"/>
                </a:solidFill>
                <a:highlight>
                  <a:schemeClr val="dk1"/>
                </a:highlight>
              </a:rPr>
              <a:t>Dst</a:t>
            </a:r>
            <a:r>
              <a:rPr lang="en" sz="1400">
                <a:solidFill>
                  <a:schemeClr val="lt1"/>
                </a:solidFill>
                <a:highlight>
                  <a:schemeClr val="dk1"/>
                </a:highlight>
              </a:rPr>
              <a:t> for any given hour. However, these values are not always provided in a timely manner.</a:t>
            </a:r>
            <a:endParaRPr sz="1400">
              <a:solidFill>
                <a:schemeClr val="lt1"/>
              </a:solidFill>
              <a:highlight>
                <a:schemeClr val="dk1"/>
              </a:highlight>
            </a:endParaRPr>
          </a:p>
          <a:p>
            <a:pPr indent="0" lvl="0" marL="0" rtl="0" algn="just">
              <a:lnSpc>
                <a:spcPct val="150000"/>
              </a:lnSpc>
              <a:spcBef>
                <a:spcPts val="1200"/>
              </a:spcBef>
              <a:spcAft>
                <a:spcPts val="1200"/>
              </a:spcAft>
              <a:buNone/>
            </a:pPr>
            <a:r>
              <a:t/>
            </a:r>
            <a:endParaRPr sz="1400">
              <a:solidFill>
                <a:schemeClr val="lt1"/>
              </a:solidFill>
              <a:highlight>
                <a:schemeClr val="dk1"/>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9" name="Shape 179"/>
        <p:cNvGrpSpPr/>
        <p:nvPr/>
      </p:nvGrpSpPr>
      <p:grpSpPr>
        <a:xfrm>
          <a:off x="0" y="0"/>
          <a:ext cx="0" cy="0"/>
          <a:chOff x="0" y="0"/>
          <a:chExt cx="0" cy="0"/>
        </a:xfrm>
      </p:grpSpPr>
      <p:sp>
        <p:nvSpPr>
          <p:cNvPr id="180" name="Google Shape;180;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Best Performing Model</a:t>
            </a:r>
            <a:endParaRPr/>
          </a:p>
        </p:txBody>
      </p:sp>
      <p:sp>
        <p:nvSpPr>
          <p:cNvPr id="181" name="Google Shape;181;p32"/>
          <p:cNvSpPr txBox="1"/>
          <p:nvPr>
            <p:ph idx="1" type="body"/>
          </p:nvPr>
        </p:nvSpPr>
        <p:spPr>
          <a:xfrm>
            <a:off x="4927200" y="1234750"/>
            <a:ext cx="3905100" cy="2332800"/>
          </a:xfrm>
          <a:prstGeom prst="rect">
            <a:avLst/>
          </a:prstGeom>
          <a:solidFill>
            <a:schemeClr val="dk1"/>
          </a:solidFill>
        </p:spPr>
        <p:txBody>
          <a:bodyPr anchorCtr="0" anchor="t" bIns="91425" lIns="91425" spcFirstLastPara="1" rIns="91425" wrap="square" tIns="91425">
            <a:normAutofit/>
          </a:bodyPr>
          <a:lstStyle/>
          <a:p>
            <a:pPr indent="0" lvl="0" marL="0" rtl="0" algn="just">
              <a:spcBef>
                <a:spcPts val="0"/>
              </a:spcBef>
              <a:spcAft>
                <a:spcPts val="0"/>
              </a:spcAft>
              <a:buNone/>
            </a:pPr>
            <a:r>
              <a:rPr lang="en" sz="1400">
                <a:solidFill>
                  <a:schemeClr val="lt1"/>
                </a:solidFill>
              </a:rPr>
              <a:t>The ARIMA model with upto 4 lagged variables is the best model in terms of prediction because it has the lowest AIC score of 3312.78.</a:t>
            </a:r>
            <a:endParaRPr sz="1400">
              <a:solidFill>
                <a:schemeClr val="lt1"/>
              </a:solidFill>
            </a:endParaRPr>
          </a:p>
          <a:p>
            <a:pPr indent="0" lvl="0" marL="0" rtl="0" algn="just">
              <a:spcBef>
                <a:spcPts val="1200"/>
              </a:spcBef>
              <a:spcAft>
                <a:spcPts val="1200"/>
              </a:spcAft>
              <a:buNone/>
            </a:pPr>
            <a:r>
              <a:rPr lang="en" sz="1400">
                <a:solidFill>
                  <a:schemeClr val="lt1"/>
                </a:solidFill>
              </a:rPr>
              <a:t>I am choosing AIC over BIC score because AIC is more suitable for short term forecasting (as in the case of DST, is hourly). </a:t>
            </a:r>
            <a:endParaRPr sz="1400">
              <a:solidFill>
                <a:schemeClr val="lt1"/>
              </a:solidFill>
            </a:endParaRPr>
          </a:p>
        </p:txBody>
      </p:sp>
      <p:pic>
        <p:nvPicPr>
          <p:cNvPr id="182" name="Google Shape;182;p32"/>
          <p:cNvPicPr preferRelativeResize="0"/>
          <p:nvPr/>
        </p:nvPicPr>
        <p:blipFill>
          <a:blip r:embed="rId4">
            <a:alphaModFix/>
          </a:blip>
          <a:stretch>
            <a:fillRect/>
          </a:stretch>
        </p:blipFill>
        <p:spPr>
          <a:xfrm>
            <a:off x="311700" y="1234775"/>
            <a:ext cx="4183926" cy="233288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6" name="Shape 186"/>
        <p:cNvGrpSpPr/>
        <p:nvPr/>
      </p:nvGrpSpPr>
      <p:grpSpPr>
        <a:xfrm>
          <a:off x="0" y="0"/>
          <a:ext cx="0" cy="0"/>
          <a:chOff x="0" y="0"/>
          <a:chExt cx="0" cy="0"/>
        </a:xfrm>
      </p:grpSpPr>
      <p:sp>
        <p:nvSpPr>
          <p:cNvPr id="187" name="Google Shape;187;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88" name="Google Shape;188;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89" name="Google Shape;189;p33"/>
          <p:cNvPicPr preferRelativeResize="0"/>
          <p:nvPr/>
        </p:nvPicPr>
        <p:blipFill>
          <a:blip r:embed="rId4">
            <a:alphaModFix/>
          </a:blip>
          <a:stretch>
            <a:fillRect/>
          </a:stretch>
        </p:blipFill>
        <p:spPr>
          <a:xfrm>
            <a:off x="311700" y="1152475"/>
            <a:ext cx="2533600" cy="594769"/>
          </a:xfrm>
          <a:prstGeom prst="rect">
            <a:avLst/>
          </a:prstGeom>
          <a:noFill/>
          <a:ln>
            <a:noFill/>
          </a:ln>
        </p:spPr>
      </p:pic>
      <p:pic>
        <p:nvPicPr>
          <p:cNvPr id="190" name="Google Shape;190;p33"/>
          <p:cNvPicPr preferRelativeResize="0"/>
          <p:nvPr/>
        </p:nvPicPr>
        <p:blipFill>
          <a:blip r:embed="rId5">
            <a:alphaModFix/>
          </a:blip>
          <a:stretch>
            <a:fillRect/>
          </a:stretch>
        </p:blipFill>
        <p:spPr>
          <a:xfrm>
            <a:off x="311700" y="2004175"/>
            <a:ext cx="2533601" cy="1548900"/>
          </a:xfrm>
          <a:prstGeom prst="rect">
            <a:avLst/>
          </a:prstGeom>
          <a:noFill/>
          <a:ln>
            <a:noFill/>
          </a:ln>
        </p:spPr>
      </p:pic>
      <p:pic>
        <p:nvPicPr>
          <p:cNvPr id="191" name="Google Shape;191;p33"/>
          <p:cNvPicPr preferRelativeResize="0"/>
          <p:nvPr/>
        </p:nvPicPr>
        <p:blipFill>
          <a:blip r:embed="rId6">
            <a:alphaModFix/>
          </a:blip>
          <a:stretch>
            <a:fillRect/>
          </a:stretch>
        </p:blipFill>
        <p:spPr>
          <a:xfrm>
            <a:off x="3180588" y="1976088"/>
            <a:ext cx="2866742" cy="1548900"/>
          </a:xfrm>
          <a:prstGeom prst="rect">
            <a:avLst/>
          </a:prstGeom>
          <a:noFill/>
          <a:ln>
            <a:noFill/>
          </a:ln>
        </p:spPr>
      </p:pic>
      <p:pic>
        <p:nvPicPr>
          <p:cNvPr id="192" name="Google Shape;192;p33"/>
          <p:cNvPicPr preferRelativeResize="0"/>
          <p:nvPr/>
        </p:nvPicPr>
        <p:blipFill>
          <a:blip r:embed="rId7">
            <a:alphaModFix/>
          </a:blip>
          <a:stretch>
            <a:fillRect/>
          </a:stretch>
        </p:blipFill>
        <p:spPr>
          <a:xfrm>
            <a:off x="6382625" y="1976100"/>
            <a:ext cx="2449681" cy="1548899"/>
          </a:xfrm>
          <a:prstGeom prst="rect">
            <a:avLst/>
          </a:prstGeom>
          <a:noFill/>
          <a:ln>
            <a:noFill/>
          </a:ln>
        </p:spPr>
      </p:pic>
      <p:sp>
        <p:nvSpPr>
          <p:cNvPr id="193" name="Google Shape;193;p33"/>
          <p:cNvSpPr txBox="1"/>
          <p:nvPr/>
        </p:nvSpPr>
        <p:spPr>
          <a:xfrm>
            <a:off x="3180600" y="1129025"/>
            <a:ext cx="5651700" cy="641700"/>
          </a:xfrm>
          <a:prstGeom prst="rect">
            <a:avLst/>
          </a:prstGeom>
          <a:solidFill>
            <a:schemeClr val="dk1"/>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900">
                <a:solidFill>
                  <a:schemeClr val="lt1"/>
                </a:solidFill>
                <a:latin typeface="Lexend"/>
                <a:ea typeface="Lexend"/>
                <a:cs typeface="Lexend"/>
                <a:sym typeface="Lexend"/>
              </a:rPr>
              <a:t>The Box-Pierce test results suggest that there is no significant autocorrelation in the residuals at lags up to 5, as the p-value is high (0.9982).This means we fail to reject the null hypothesis of no autocorrelation in the residuals, which is what we want in a well-fitting model.</a:t>
            </a:r>
            <a:endParaRPr sz="900">
              <a:solidFill>
                <a:schemeClr val="lt1"/>
              </a:solidFill>
              <a:latin typeface="Lexend"/>
              <a:ea typeface="Lexend"/>
              <a:cs typeface="Lexend"/>
              <a:sym typeface="Lexend"/>
            </a:endParaRPr>
          </a:p>
        </p:txBody>
      </p:sp>
      <p:sp>
        <p:nvSpPr>
          <p:cNvPr id="194" name="Google Shape;194;p33"/>
          <p:cNvSpPr txBox="1"/>
          <p:nvPr/>
        </p:nvSpPr>
        <p:spPr>
          <a:xfrm>
            <a:off x="311750" y="3730350"/>
            <a:ext cx="2533500" cy="1279200"/>
          </a:xfrm>
          <a:prstGeom prst="rect">
            <a:avLst/>
          </a:prstGeom>
          <a:solidFill>
            <a:schemeClr val="dk1"/>
          </a:solid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900">
                <a:solidFill>
                  <a:schemeClr val="lt1"/>
                </a:solidFill>
                <a:latin typeface="Lexend"/>
                <a:ea typeface="Lexend"/>
                <a:cs typeface="Lexend"/>
                <a:sym typeface="Lexend"/>
              </a:rPr>
              <a:t>The residuals of the model fluctuate around zero, which is generally a good sign. However, there are some large spikes, indicating possible outliers or moments of high volatility not captured by the model. It follows a random walk and they are white noise.</a:t>
            </a:r>
            <a:endParaRPr sz="900">
              <a:solidFill>
                <a:schemeClr val="lt1"/>
              </a:solidFill>
              <a:latin typeface="Lexend"/>
              <a:ea typeface="Lexend"/>
              <a:cs typeface="Lexend"/>
              <a:sym typeface="Lexend"/>
            </a:endParaRPr>
          </a:p>
        </p:txBody>
      </p:sp>
      <p:sp>
        <p:nvSpPr>
          <p:cNvPr id="195" name="Google Shape;195;p33"/>
          <p:cNvSpPr txBox="1"/>
          <p:nvPr/>
        </p:nvSpPr>
        <p:spPr>
          <a:xfrm>
            <a:off x="3180563" y="3730350"/>
            <a:ext cx="2866800" cy="1279200"/>
          </a:xfrm>
          <a:prstGeom prst="rect">
            <a:avLst/>
          </a:prstGeom>
          <a:solidFill>
            <a:schemeClr val="dk1"/>
          </a:solid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900">
                <a:solidFill>
                  <a:schemeClr val="lt1"/>
                </a:solidFill>
                <a:latin typeface="Lexend"/>
                <a:ea typeface="Lexend"/>
                <a:cs typeface="Lexend"/>
                <a:sym typeface="Lexend"/>
              </a:rPr>
              <a:t>The ACF plot shows that autocorrelations are within the confidence bounds for most lags, suggesting that there is no significant autocorrelation in the residuals. This indicates that the model has captured the time series' structure well, at least in terms of linear relationships.</a:t>
            </a:r>
            <a:endParaRPr sz="900">
              <a:solidFill>
                <a:schemeClr val="lt1"/>
              </a:solidFill>
              <a:latin typeface="Lexend"/>
              <a:ea typeface="Lexend"/>
              <a:cs typeface="Lexend"/>
              <a:sym typeface="Lexend"/>
            </a:endParaRPr>
          </a:p>
        </p:txBody>
      </p:sp>
      <p:sp>
        <p:nvSpPr>
          <p:cNvPr id="196" name="Google Shape;196;p33"/>
          <p:cNvSpPr txBox="1"/>
          <p:nvPr/>
        </p:nvSpPr>
        <p:spPr>
          <a:xfrm>
            <a:off x="6382700" y="3767875"/>
            <a:ext cx="2449800" cy="960600"/>
          </a:xfrm>
          <a:prstGeom prst="rect">
            <a:avLst/>
          </a:prstGeom>
          <a:solidFill>
            <a:schemeClr val="dk1"/>
          </a:solid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900">
                <a:solidFill>
                  <a:schemeClr val="lt1"/>
                </a:solidFill>
                <a:latin typeface="Lexend"/>
                <a:ea typeface="Lexend"/>
                <a:cs typeface="Lexend"/>
                <a:sym typeface="Lexend"/>
              </a:rPr>
              <a:t>The absence of strong peaks suggests that no single frequency dominates the residuals, which is another indicator of a good model fit. </a:t>
            </a:r>
            <a:endParaRPr sz="900">
              <a:solidFill>
                <a:schemeClr val="lt1"/>
              </a:solidFill>
              <a:latin typeface="Lexend"/>
              <a:ea typeface="Lexend"/>
              <a:cs typeface="Lexend"/>
              <a:sym typeface="Lexend"/>
            </a:endParaRPr>
          </a:p>
          <a:p>
            <a:pPr indent="0" lvl="0" marL="0" rtl="0" algn="just">
              <a:spcBef>
                <a:spcPts val="0"/>
              </a:spcBef>
              <a:spcAft>
                <a:spcPts val="0"/>
              </a:spcAft>
              <a:buNone/>
            </a:pPr>
            <a:r>
              <a:t/>
            </a:r>
            <a:endParaRPr sz="900">
              <a:solidFill>
                <a:schemeClr val="lt1"/>
              </a:solidFill>
              <a:latin typeface="Lexend"/>
              <a:ea typeface="Lexend"/>
              <a:cs typeface="Lexend"/>
              <a:sym typeface="Lexen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0" name="Shape 200"/>
        <p:cNvGrpSpPr/>
        <p:nvPr/>
      </p:nvGrpSpPr>
      <p:grpSpPr>
        <a:xfrm>
          <a:off x="0" y="0"/>
          <a:ext cx="0" cy="0"/>
          <a:chOff x="0" y="0"/>
          <a:chExt cx="0" cy="0"/>
        </a:xfrm>
      </p:grpSpPr>
      <p:sp>
        <p:nvSpPr>
          <p:cNvPr id="201" name="Google Shape;201;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02" name="Google Shape;202;p34"/>
          <p:cNvSpPr txBox="1"/>
          <p:nvPr>
            <p:ph idx="1" type="body"/>
          </p:nvPr>
        </p:nvSpPr>
        <p:spPr>
          <a:xfrm>
            <a:off x="311700" y="3052875"/>
            <a:ext cx="8520600" cy="1515900"/>
          </a:xfrm>
          <a:prstGeom prst="rect">
            <a:avLst/>
          </a:prstGeom>
          <a:solidFill>
            <a:schemeClr val="dk1"/>
          </a:solidFill>
        </p:spPr>
        <p:txBody>
          <a:bodyPr anchorCtr="0" anchor="t" bIns="91425" lIns="91425" spcFirstLastPara="1" rIns="91425" wrap="square" tIns="91425">
            <a:noAutofit/>
          </a:bodyPr>
          <a:lstStyle/>
          <a:p>
            <a:pPr indent="-285750" lvl="0" marL="457200" rtl="0" algn="just">
              <a:spcBef>
                <a:spcPts val="0"/>
              </a:spcBef>
              <a:spcAft>
                <a:spcPts val="0"/>
              </a:spcAft>
              <a:buClr>
                <a:schemeClr val="lt1"/>
              </a:buClr>
              <a:buSzPts val="900"/>
              <a:buFont typeface="Roboto"/>
              <a:buChar char="●"/>
            </a:pPr>
            <a:r>
              <a:rPr lang="en" sz="900">
                <a:solidFill>
                  <a:schemeClr val="lt1"/>
                </a:solidFill>
              </a:rPr>
              <a:t>The first AR term (ar1) is significant with a coefficient of 0.7935 and a standard error of 0.1271, indicating a strong positive correlation with the first lag of the differenced series.</a:t>
            </a:r>
            <a:endParaRPr sz="900">
              <a:solidFill>
                <a:schemeClr val="lt1"/>
              </a:solidFill>
            </a:endParaRPr>
          </a:p>
          <a:p>
            <a:pPr indent="-285750" lvl="0" marL="457200" rtl="0" algn="just">
              <a:spcBef>
                <a:spcPts val="0"/>
              </a:spcBef>
              <a:spcAft>
                <a:spcPts val="0"/>
              </a:spcAft>
              <a:buClr>
                <a:schemeClr val="lt1"/>
              </a:buClr>
              <a:buSzPts val="900"/>
              <a:buFont typeface="Roboto"/>
              <a:buChar char="●"/>
            </a:pPr>
            <a:r>
              <a:rPr lang="en" sz="900">
                <a:solidFill>
                  <a:schemeClr val="lt1"/>
                </a:solidFill>
              </a:rPr>
              <a:t>The second AR term (ar2) is also significant but negative with a coefficient of -0.2500 and a standard error of 0.1003, suggesting a partial corrective effect from the second lag.The MA term (ma1) is highly significant with a coefficient of -0.9658 and a small standard error, indicating the model accounts for a substantial amount of noise from the previous term.</a:t>
            </a:r>
            <a:endParaRPr sz="900">
              <a:solidFill>
                <a:schemeClr val="lt1"/>
              </a:solidFill>
            </a:endParaRPr>
          </a:p>
          <a:p>
            <a:pPr indent="-285750" lvl="0" marL="457200" rtl="0" algn="just">
              <a:spcBef>
                <a:spcPts val="0"/>
              </a:spcBef>
              <a:spcAft>
                <a:spcPts val="0"/>
              </a:spcAft>
              <a:buClr>
                <a:schemeClr val="lt1"/>
              </a:buClr>
              <a:buSzPts val="900"/>
              <a:buFont typeface="Roboto"/>
              <a:buChar char="●"/>
            </a:pPr>
            <a:r>
              <a:rPr lang="en" sz="900">
                <a:solidFill>
                  <a:schemeClr val="lt1"/>
                </a:solidFill>
              </a:rPr>
              <a:t>Among the external regressors, certain lags seem to have significant coefficients, such as bx_gse_lag2, by_gse_lag3, by_gsm_lag4, theta_gsm_lag2, and density_lag1. </a:t>
            </a:r>
            <a:endParaRPr sz="900">
              <a:solidFill>
                <a:schemeClr val="lt1"/>
              </a:solidFill>
            </a:endParaRPr>
          </a:p>
          <a:p>
            <a:pPr indent="-285750" lvl="0" marL="457200" rtl="0" algn="just">
              <a:spcBef>
                <a:spcPts val="0"/>
              </a:spcBef>
              <a:spcAft>
                <a:spcPts val="0"/>
              </a:spcAft>
              <a:buClr>
                <a:schemeClr val="lt1"/>
              </a:buClr>
              <a:buSzPts val="900"/>
              <a:buFont typeface="Roboto"/>
              <a:buChar char="●"/>
            </a:pPr>
            <a:r>
              <a:rPr lang="en" sz="900">
                <a:solidFill>
                  <a:schemeClr val="lt1"/>
                </a:solidFill>
              </a:rPr>
              <a:t>The significance of the AR and MA terms alongside some external regressors suggests a relatively good fit to the historical data.</a:t>
            </a:r>
            <a:endParaRPr sz="900">
              <a:solidFill>
                <a:schemeClr val="lt1"/>
              </a:solidFill>
            </a:endParaRPr>
          </a:p>
        </p:txBody>
      </p:sp>
      <p:pic>
        <p:nvPicPr>
          <p:cNvPr id="203" name="Google Shape;203;p34"/>
          <p:cNvPicPr preferRelativeResize="0"/>
          <p:nvPr/>
        </p:nvPicPr>
        <p:blipFill>
          <a:blip r:embed="rId4">
            <a:alphaModFix/>
          </a:blip>
          <a:stretch>
            <a:fillRect/>
          </a:stretch>
        </p:blipFill>
        <p:spPr>
          <a:xfrm>
            <a:off x="2360075" y="322925"/>
            <a:ext cx="4423851" cy="26208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7" name="Shape 207"/>
        <p:cNvGrpSpPr/>
        <p:nvPr/>
      </p:nvGrpSpPr>
      <p:grpSpPr>
        <a:xfrm>
          <a:off x="0" y="0"/>
          <a:ext cx="0" cy="0"/>
          <a:chOff x="0" y="0"/>
          <a:chExt cx="0" cy="0"/>
        </a:xfrm>
      </p:grpSpPr>
      <p:sp>
        <p:nvSpPr>
          <p:cNvPr id="208" name="Google Shape;208;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09" name="Google Shape;209;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sp>
        <p:nvSpPr>
          <p:cNvPr id="210" name="Google Shape;210;p35"/>
          <p:cNvSpPr txBox="1"/>
          <p:nvPr/>
        </p:nvSpPr>
        <p:spPr>
          <a:xfrm>
            <a:off x="0" y="0"/>
            <a:ext cx="3000000" cy="32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900">
                <a:solidFill>
                  <a:schemeClr val="dk1"/>
                </a:solidFill>
              </a:rPr>
              <a:t>9.0108e-01</a:t>
            </a:r>
            <a:endParaRPr sz="900">
              <a:solidFill>
                <a:schemeClr val="dk1"/>
              </a:solidFill>
            </a:endParaRPr>
          </a:p>
        </p:txBody>
      </p:sp>
      <p:pic>
        <p:nvPicPr>
          <p:cNvPr id="211" name="Google Shape;211;p35"/>
          <p:cNvPicPr preferRelativeResize="0"/>
          <p:nvPr/>
        </p:nvPicPr>
        <p:blipFill>
          <a:blip r:embed="rId4">
            <a:alphaModFix/>
          </a:blip>
          <a:stretch>
            <a:fillRect/>
          </a:stretch>
        </p:blipFill>
        <p:spPr>
          <a:xfrm>
            <a:off x="812375" y="295300"/>
            <a:ext cx="3522725" cy="3696549"/>
          </a:xfrm>
          <a:prstGeom prst="rect">
            <a:avLst/>
          </a:prstGeom>
          <a:noFill/>
          <a:ln>
            <a:noFill/>
          </a:ln>
        </p:spPr>
      </p:pic>
      <p:pic>
        <p:nvPicPr>
          <p:cNvPr id="212" name="Google Shape;212;p35"/>
          <p:cNvPicPr preferRelativeResize="0"/>
          <p:nvPr/>
        </p:nvPicPr>
        <p:blipFill>
          <a:blip r:embed="rId5">
            <a:alphaModFix/>
          </a:blip>
          <a:stretch>
            <a:fillRect/>
          </a:stretch>
        </p:blipFill>
        <p:spPr>
          <a:xfrm>
            <a:off x="4901700" y="295298"/>
            <a:ext cx="3136697" cy="36965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6" name="Shape 216"/>
        <p:cNvGrpSpPr/>
        <p:nvPr/>
      </p:nvGrpSpPr>
      <p:grpSpPr>
        <a:xfrm>
          <a:off x="0" y="0"/>
          <a:ext cx="0" cy="0"/>
          <a:chOff x="0" y="0"/>
          <a:chExt cx="0" cy="0"/>
        </a:xfrm>
      </p:grpSpPr>
      <p:sp>
        <p:nvSpPr>
          <p:cNvPr id="217" name="Google Shape;217;p3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just">
              <a:lnSpc>
                <a:spcPct val="115000"/>
              </a:lnSpc>
              <a:spcBef>
                <a:spcPts val="0"/>
              </a:spcBef>
              <a:spcAft>
                <a:spcPts val="1200"/>
              </a:spcAft>
              <a:buClr>
                <a:schemeClr val="dk1"/>
              </a:buClr>
              <a:buSzPts val="1100"/>
              <a:buFont typeface="Arial"/>
              <a:buNone/>
            </a:pPr>
            <a:r>
              <a:rPr b="1" lang="en" sz="2400">
                <a:solidFill>
                  <a:schemeClr val="lt1"/>
                </a:solidFill>
                <a:latin typeface="Lexend"/>
                <a:ea typeface="Lexend"/>
                <a:cs typeface="Lexend"/>
                <a:sym typeface="Lexend"/>
              </a:rPr>
              <a:t>Conclusion from Modeling Analysis</a:t>
            </a:r>
            <a:endParaRPr b="1" sz="2400">
              <a:solidFill>
                <a:schemeClr val="lt1"/>
              </a:solidFill>
              <a:latin typeface="Lexend"/>
              <a:ea typeface="Lexend"/>
              <a:cs typeface="Lexend"/>
              <a:sym typeface="Lexend"/>
            </a:endParaRPr>
          </a:p>
        </p:txBody>
      </p:sp>
      <p:sp>
        <p:nvSpPr>
          <p:cNvPr id="218" name="Google Shape;218;p36"/>
          <p:cNvSpPr txBox="1"/>
          <p:nvPr>
            <p:ph idx="1" type="body"/>
          </p:nvPr>
        </p:nvSpPr>
        <p:spPr>
          <a:xfrm>
            <a:off x="311700" y="1152475"/>
            <a:ext cx="8520600" cy="3416400"/>
          </a:xfrm>
          <a:prstGeom prst="rect">
            <a:avLst/>
          </a:prstGeom>
          <a:solidFill>
            <a:srgbClr val="0D0D0D"/>
          </a:solidFill>
        </p:spPr>
        <p:txBody>
          <a:bodyPr anchorCtr="0" anchor="t" bIns="91425" lIns="91425" spcFirstLastPara="1" rIns="91425" wrap="square" tIns="91425">
            <a:normAutofit/>
          </a:bodyPr>
          <a:lstStyle/>
          <a:p>
            <a:pPr indent="0" lvl="0" marL="0" rtl="0" algn="just">
              <a:spcBef>
                <a:spcPts val="1500"/>
              </a:spcBef>
              <a:spcAft>
                <a:spcPts val="0"/>
              </a:spcAft>
              <a:buClr>
                <a:schemeClr val="dk1"/>
              </a:buClr>
              <a:buSzPts val="1100"/>
              <a:buFont typeface="Arial"/>
              <a:buNone/>
            </a:pPr>
            <a:r>
              <a:rPr lang="en">
                <a:solidFill>
                  <a:schemeClr val="lt1"/>
                </a:solidFill>
              </a:rPr>
              <a:t>The ARIMA model with external regressors, which included lagged values of solar wind variables and DST itself, showed that certain past values are indeed relevant in predicting DST. The significance of these lags indicates some form of dependency, supporting the idea that DST is influenced by past solar wind conditions and its own past values, though this influence may be more nuanced than a straightforward day-to-day relationship.</a:t>
            </a:r>
            <a:endParaRPr>
              <a:solidFill>
                <a:schemeClr val="lt1"/>
              </a:solidFill>
            </a:endParaRPr>
          </a:p>
          <a:p>
            <a:pPr indent="0" lvl="0" marL="0" rtl="0" algn="just">
              <a:spcBef>
                <a:spcPts val="1500"/>
              </a:spcBef>
              <a:spcAft>
                <a:spcPts val="0"/>
              </a:spcAft>
              <a:buClr>
                <a:schemeClr val="dk1"/>
              </a:buClr>
              <a:buSzPts val="1100"/>
              <a:buFont typeface="Arial"/>
              <a:buNone/>
            </a:pPr>
            <a:r>
              <a:rPr lang="en">
                <a:solidFill>
                  <a:schemeClr val="lt1"/>
                </a:solidFill>
              </a:rPr>
              <a:t>The model diagnostics, including residual checks and the Box-Pierce test, suggest that the model captured the underlying process adequately, with residuals behaving as white noise, indicating that there is no obvious structure left in the residuals that the model has failed to capture.</a:t>
            </a:r>
            <a:endParaRPr>
              <a:solidFill>
                <a:schemeClr val="lt1"/>
              </a:solidFill>
            </a:endParaRPr>
          </a:p>
          <a:p>
            <a:pPr indent="0" lvl="0" marL="0" rtl="0" algn="just">
              <a:spcBef>
                <a:spcPts val="1500"/>
              </a:spcBef>
              <a:spcAft>
                <a:spcPts val="0"/>
              </a:spcAft>
              <a:buClr>
                <a:schemeClr val="dk1"/>
              </a:buClr>
              <a:buSzPts val="1100"/>
              <a:buFont typeface="Arial"/>
              <a:buNone/>
            </a:pPr>
            <a:r>
              <a:t/>
            </a:r>
            <a:endParaRPr sz="1100">
              <a:solidFill>
                <a:schemeClr val="lt1"/>
              </a:solidFill>
            </a:endParaRPr>
          </a:p>
          <a:p>
            <a:pPr indent="0" lvl="0" marL="0" rtl="0" algn="just">
              <a:spcBef>
                <a:spcPts val="0"/>
              </a:spcBef>
              <a:spcAft>
                <a:spcPts val="1200"/>
              </a:spcAft>
              <a:buNone/>
            </a:pPr>
            <a:r>
              <a:t/>
            </a:r>
            <a:endParaRPr>
              <a:solidFill>
                <a:schemeClr val="lt1"/>
              </a:solidFill>
            </a:endParaRPr>
          </a:p>
        </p:txBody>
      </p:sp>
      <p:sp>
        <p:nvSpPr>
          <p:cNvPr id="219" name="Google Shape;219;p36"/>
          <p:cNvSpPr txBox="1"/>
          <p:nvPr/>
        </p:nvSpPr>
        <p:spPr>
          <a:xfrm>
            <a:off x="0" y="0"/>
            <a:ext cx="3000000" cy="32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900">
                <a:solidFill>
                  <a:schemeClr val="dk1"/>
                </a:solidFill>
              </a:rPr>
              <a:t>9.0108e-01</a:t>
            </a:r>
            <a:endParaRPr sz="9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3" name="Shape 223"/>
        <p:cNvGrpSpPr/>
        <p:nvPr/>
      </p:nvGrpSpPr>
      <p:grpSpPr>
        <a:xfrm>
          <a:off x="0" y="0"/>
          <a:ext cx="0" cy="0"/>
          <a:chOff x="0" y="0"/>
          <a:chExt cx="0" cy="0"/>
        </a:xfrm>
      </p:grpSpPr>
      <p:sp>
        <p:nvSpPr>
          <p:cNvPr id="224" name="Google Shape;224;p3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just">
              <a:lnSpc>
                <a:spcPct val="115000"/>
              </a:lnSpc>
              <a:spcBef>
                <a:spcPts val="0"/>
              </a:spcBef>
              <a:spcAft>
                <a:spcPts val="1200"/>
              </a:spcAft>
              <a:buNone/>
            </a:pPr>
            <a:r>
              <a:rPr b="1" lang="en" sz="2400">
                <a:solidFill>
                  <a:schemeClr val="lt1"/>
                </a:solidFill>
                <a:latin typeface="Lexend"/>
                <a:ea typeface="Lexend"/>
                <a:cs typeface="Lexend"/>
                <a:sym typeface="Lexend"/>
              </a:rPr>
              <a:t>Conclusion for </a:t>
            </a:r>
            <a:r>
              <a:rPr b="1" lang="en" sz="2400">
                <a:solidFill>
                  <a:schemeClr val="lt1"/>
                </a:solidFill>
                <a:latin typeface="Lexend"/>
                <a:ea typeface="Lexend"/>
                <a:cs typeface="Lexend"/>
                <a:sym typeface="Lexend"/>
              </a:rPr>
              <a:t>Hypothesis</a:t>
            </a:r>
            <a:endParaRPr b="1" sz="2400">
              <a:solidFill>
                <a:schemeClr val="lt1"/>
              </a:solidFill>
              <a:latin typeface="Lexend"/>
              <a:ea typeface="Lexend"/>
              <a:cs typeface="Lexend"/>
              <a:sym typeface="Lexend"/>
            </a:endParaRPr>
          </a:p>
        </p:txBody>
      </p:sp>
      <p:sp>
        <p:nvSpPr>
          <p:cNvPr id="225" name="Google Shape;225;p37"/>
          <p:cNvSpPr txBox="1"/>
          <p:nvPr>
            <p:ph idx="1" type="body"/>
          </p:nvPr>
        </p:nvSpPr>
        <p:spPr>
          <a:xfrm>
            <a:off x="311700" y="1152475"/>
            <a:ext cx="8520600" cy="3416400"/>
          </a:xfrm>
          <a:prstGeom prst="rect">
            <a:avLst/>
          </a:prstGeom>
          <a:solidFill>
            <a:srgbClr val="0D0D0D"/>
          </a:solidFill>
        </p:spPr>
        <p:txBody>
          <a:bodyPr anchorCtr="0" anchor="t" bIns="91425" lIns="91425" spcFirstLastPara="1" rIns="91425" wrap="square" tIns="91425">
            <a:normAutofit fontScale="92500" lnSpcReduction="10000"/>
          </a:bodyPr>
          <a:lstStyle/>
          <a:p>
            <a:pPr indent="0" lvl="0" marL="0" rtl="0" algn="just">
              <a:spcBef>
                <a:spcPts val="0"/>
              </a:spcBef>
              <a:spcAft>
                <a:spcPts val="0"/>
              </a:spcAft>
              <a:buClr>
                <a:schemeClr val="dk1"/>
              </a:buClr>
              <a:buSzPct val="91666"/>
              <a:buFont typeface="Arial"/>
              <a:buNone/>
            </a:pPr>
            <a:r>
              <a:rPr lang="en">
                <a:solidFill>
                  <a:schemeClr val="lt1"/>
                </a:solidFill>
              </a:rPr>
              <a:t>DST follows a seasonal trend over the years.</a:t>
            </a:r>
            <a:endParaRPr>
              <a:solidFill>
                <a:schemeClr val="lt1"/>
              </a:solidFill>
            </a:endParaRPr>
          </a:p>
          <a:p>
            <a:pPr indent="-299085" lvl="0" marL="457200" rtl="0" algn="just">
              <a:spcBef>
                <a:spcPts val="1200"/>
              </a:spcBef>
              <a:spcAft>
                <a:spcPts val="0"/>
              </a:spcAft>
              <a:buClr>
                <a:schemeClr val="lt1"/>
              </a:buClr>
              <a:buSzPct val="100000"/>
              <a:buFont typeface="Lexend"/>
              <a:buChar char="●"/>
            </a:pPr>
            <a:r>
              <a:rPr lang="en">
                <a:solidFill>
                  <a:schemeClr val="lt1"/>
                </a:solidFill>
              </a:rPr>
              <a:t>The initial periodogram of the DST data before differencing suggested the presence of a strong low-frequency component, which could indicate a seasonal trend or a long-term pattern. However, after differencing, this prominent peak was removed, suggesting that any seasonality was effectively addressed by the differencing process. While this supports the hypothesis of seasonality, the absence of significant seasonal parameters in the final ARIMA model could mean that the seasonality is not a dominant feature after differencing or may not be periodic within the range of the ARIMA model's lags.</a:t>
            </a:r>
            <a:endParaRPr>
              <a:solidFill>
                <a:schemeClr val="lt1"/>
              </a:solidFill>
            </a:endParaRPr>
          </a:p>
          <a:p>
            <a:pPr indent="0" lvl="0" marL="457200" rtl="0" algn="just">
              <a:spcBef>
                <a:spcPts val="0"/>
              </a:spcBef>
              <a:spcAft>
                <a:spcPts val="0"/>
              </a:spcAft>
              <a:buNone/>
            </a:pPr>
            <a:r>
              <a:t/>
            </a:r>
            <a:endParaRPr>
              <a:solidFill>
                <a:schemeClr val="lt1"/>
              </a:solidFill>
            </a:endParaRPr>
          </a:p>
          <a:p>
            <a:pPr indent="0" lvl="0" marL="0" rtl="0" algn="just">
              <a:spcBef>
                <a:spcPts val="0"/>
              </a:spcBef>
              <a:spcAft>
                <a:spcPts val="0"/>
              </a:spcAft>
              <a:buNone/>
            </a:pPr>
            <a:r>
              <a:rPr lang="en">
                <a:solidFill>
                  <a:schemeClr val="lt1"/>
                </a:solidFill>
              </a:rPr>
              <a:t>DST is influenced by the lagged values of features associated with solar winds.</a:t>
            </a:r>
            <a:endParaRPr>
              <a:solidFill>
                <a:schemeClr val="lt1"/>
              </a:solidFill>
            </a:endParaRPr>
          </a:p>
          <a:p>
            <a:pPr indent="0" lvl="0" marL="0" rtl="0" algn="just">
              <a:spcBef>
                <a:spcPts val="0"/>
              </a:spcBef>
              <a:spcAft>
                <a:spcPts val="0"/>
              </a:spcAft>
              <a:buNone/>
            </a:pPr>
            <a:r>
              <a:t/>
            </a:r>
            <a:endParaRPr>
              <a:solidFill>
                <a:schemeClr val="lt1"/>
              </a:solidFill>
            </a:endParaRPr>
          </a:p>
          <a:p>
            <a:pPr indent="-299085" lvl="0" marL="457200" rtl="0" algn="just">
              <a:spcBef>
                <a:spcPts val="0"/>
              </a:spcBef>
              <a:spcAft>
                <a:spcPts val="0"/>
              </a:spcAft>
              <a:buClr>
                <a:schemeClr val="lt1"/>
              </a:buClr>
              <a:buSzPct val="100000"/>
              <a:buFont typeface="Lexend"/>
              <a:buChar char="●"/>
            </a:pPr>
            <a:r>
              <a:rPr lang="en">
                <a:solidFill>
                  <a:schemeClr val="lt1"/>
                </a:solidFill>
              </a:rPr>
              <a:t>The cross-correlation functions between differenced DST and the differenced solar wind variables did not reveal strong correlations at various lags. This suggests that the linear relationship between daily changes in DST and the daily changes in the solar wind variables may not be significant. However, the ARIMA model's coefficients for certain lags of solar wind variables were significant, indicating some predictive power. The relationship may be complex and not entirely linear, or it may manifest over different lags than those initially considered.</a:t>
            </a:r>
            <a:endParaRPr>
              <a:solidFill>
                <a:schemeClr val="lt1"/>
              </a:solidFill>
            </a:endParaRPr>
          </a:p>
          <a:p>
            <a:pPr indent="0" lvl="0" marL="457200" rtl="0" algn="just">
              <a:spcBef>
                <a:spcPts val="0"/>
              </a:spcBef>
              <a:spcAft>
                <a:spcPts val="0"/>
              </a:spcAft>
              <a:buNone/>
            </a:pPr>
            <a:r>
              <a:t/>
            </a:r>
            <a:endParaRPr>
              <a:solidFill>
                <a:schemeClr val="lt1"/>
              </a:solidFill>
            </a:endParaRPr>
          </a:p>
          <a:p>
            <a:pPr indent="0" lvl="0" marL="0" rtl="0" algn="just">
              <a:spcBef>
                <a:spcPts val="0"/>
              </a:spcBef>
              <a:spcAft>
                <a:spcPts val="1200"/>
              </a:spcAft>
              <a:buNone/>
            </a:pPr>
            <a:r>
              <a:t/>
            </a:r>
            <a:endParaRPr>
              <a:solidFill>
                <a:schemeClr val="lt1"/>
              </a:solidFill>
            </a:endParaRPr>
          </a:p>
        </p:txBody>
      </p:sp>
      <p:sp>
        <p:nvSpPr>
          <p:cNvPr id="226" name="Google Shape;226;p37"/>
          <p:cNvSpPr txBox="1"/>
          <p:nvPr/>
        </p:nvSpPr>
        <p:spPr>
          <a:xfrm>
            <a:off x="0" y="0"/>
            <a:ext cx="3000000" cy="32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900">
                <a:solidFill>
                  <a:schemeClr val="dk1"/>
                </a:solidFill>
              </a:rPr>
              <a:t>9.0108e-01</a:t>
            </a:r>
            <a:endParaRPr sz="9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0" name="Shape 230"/>
        <p:cNvGrpSpPr/>
        <p:nvPr/>
      </p:nvGrpSpPr>
      <p:grpSpPr>
        <a:xfrm>
          <a:off x="0" y="0"/>
          <a:ext cx="0" cy="0"/>
          <a:chOff x="0" y="0"/>
          <a:chExt cx="0" cy="0"/>
        </a:xfrm>
      </p:grpSpPr>
      <p:sp>
        <p:nvSpPr>
          <p:cNvPr id="231" name="Google Shape;231;p3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just">
              <a:lnSpc>
                <a:spcPct val="115000"/>
              </a:lnSpc>
              <a:spcBef>
                <a:spcPts val="0"/>
              </a:spcBef>
              <a:spcAft>
                <a:spcPts val="1200"/>
              </a:spcAft>
              <a:buNone/>
            </a:pPr>
            <a:r>
              <a:rPr b="1" lang="en" sz="2400">
                <a:solidFill>
                  <a:schemeClr val="lt1"/>
                </a:solidFill>
                <a:latin typeface="Lexend"/>
                <a:ea typeface="Lexend"/>
                <a:cs typeface="Lexend"/>
                <a:sym typeface="Lexend"/>
              </a:rPr>
              <a:t>Conclusion for Hypothesis</a:t>
            </a:r>
            <a:endParaRPr b="1" sz="2400">
              <a:solidFill>
                <a:schemeClr val="lt1"/>
              </a:solidFill>
              <a:latin typeface="Lexend"/>
              <a:ea typeface="Lexend"/>
              <a:cs typeface="Lexend"/>
              <a:sym typeface="Lexend"/>
            </a:endParaRPr>
          </a:p>
        </p:txBody>
      </p:sp>
      <p:sp>
        <p:nvSpPr>
          <p:cNvPr id="232" name="Google Shape;232;p38"/>
          <p:cNvSpPr txBox="1"/>
          <p:nvPr>
            <p:ph idx="1" type="body"/>
          </p:nvPr>
        </p:nvSpPr>
        <p:spPr>
          <a:xfrm>
            <a:off x="311700" y="1152475"/>
            <a:ext cx="8520600" cy="3416400"/>
          </a:xfrm>
          <a:prstGeom prst="rect">
            <a:avLst/>
          </a:prstGeom>
          <a:solidFill>
            <a:srgbClr val="0D0D0D"/>
          </a:solidFill>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en">
                <a:solidFill>
                  <a:schemeClr val="lt1"/>
                </a:solidFill>
              </a:rPr>
              <a:t>DST depends on the previous day’s dst.</a:t>
            </a:r>
            <a:endParaRPr>
              <a:solidFill>
                <a:schemeClr val="lt1"/>
              </a:solidFill>
            </a:endParaRPr>
          </a:p>
          <a:p>
            <a:pPr indent="-304800" lvl="0" marL="457200" rtl="0" algn="just">
              <a:spcBef>
                <a:spcPts val="0"/>
              </a:spcBef>
              <a:spcAft>
                <a:spcPts val="0"/>
              </a:spcAft>
              <a:buClr>
                <a:schemeClr val="lt1"/>
              </a:buClr>
              <a:buSzPts val="1200"/>
              <a:buFont typeface="Roboto"/>
              <a:buChar char="●"/>
            </a:pPr>
            <a:r>
              <a:rPr lang="en">
                <a:solidFill>
                  <a:schemeClr val="lt1"/>
                </a:solidFill>
              </a:rPr>
              <a:t>The ACF plot for the differenced DST data indicated that the autocorrelations for most lags were within the confidence bounds, suggesting no significant autocorrelation after differencing. This would imply that the differenced DST is not dependent on its immediate past values once it has been made stationary. Nonetheless, the ARIMA model coefficients for lagged DST values (</a:t>
            </a:r>
            <a:r>
              <a:rPr lang="en" sz="1050">
                <a:solidFill>
                  <a:schemeClr val="lt1"/>
                </a:solidFill>
              </a:rPr>
              <a:t>dst_lag1</a:t>
            </a:r>
            <a:r>
              <a:rPr lang="en">
                <a:solidFill>
                  <a:schemeClr val="lt1"/>
                </a:solidFill>
              </a:rPr>
              <a:t>, </a:t>
            </a:r>
            <a:r>
              <a:rPr lang="en" sz="1050">
                <a:solidFill>
                  <a:schemeClr val="lt1"/>
                </a:solidFill>
              </a:rPr>
              <a:t>dst_lag2</a:t>
            </a:r>
            <a:r>
              <a:rPr lang="en">
                <a:solidFill>
                  <a:schemeClr val="lt1"/>
                </a:solidFill>
              </a:rPr>
              <a:t>, etc.) were significant, pointing to some dependency, albeit likely of a more complex nature than direct day-to-day influence.</a:t>
            </a:r>
            <a:endParaRPr>
              <a:solidFill>
                <a:schemeClr val="lt1"/>
              </a:solidFill>
            </a:endParaRPr>
          </a:p>
          <a:p>
            <a:pPr indent="0" lvl="0" marL="457200" rtl="0" algn="just">
              <a:spcBef>
                <a:spcPts val="0"/>
              </a:spcBef>
              <a:spcAft>
                <a:spcPts val="0"/>
              </a:spcAft>
              <a:buNone/>
            </a:pPr>
            <a:r>
              <a:t/>
            </a:r>
            <a:endParaRPr>
              <a:solidFill>
                <a:schemeClr val="lt1"/>
              </a:solidFill>
            </a:endParaRPr>
          </a:p>
          <a:p>
            <a:pPr indent="0" lvl="0" marL="0" rtl="0" algn="just">
              <a:spcBef>
                <a:spcPts val="0"/>
              </a:spcBef>
              <a:spcAft>
                <a:spcPts val="0"/>
              </a:spcAft>
              <a:buNone/>
            </a:pPr>
            <a:r>
              <a:t/>
            </a:r>
            <a:endParaRPr>
              <a:solidFill>
                <a:schemeClr val="lt1"/>
              </a:solidFill>
            </a:endParaRPr>
          </a:p>
          <a:p>
            <a:pPr indent="0" lvl="0" marL="0" rtl="0" algn="just">
              <a:spcBef>
                <a:spcPts val="0"/>
              </a:spcBef>
              <a:spcAft>
                <a:spcPts val="0"/>
              </a:spcAft>
              <a:buNone/>
            </a:pPr>
            <a:r>
              <a:rPr lang="en">
                <a:solidFill>
                  <a:schemeClr val="lt1"/>
                </a:solidFill>
              </a:rPr>
              <a:t>The findings are somewhat mixed with regard to the initial hypotheses. While there is evidence supporting the impact of past solar wind conditions on DST and some indication of seasonality and autocorrelation, the relationships are not straightforward. They may involve more complex dynamics than simple linear dependencies, requiring a nuanced modeling approach. Further refinement of the model could include examining non-linear relationships, considering additional or different lags, and incorporating other potential predictors that might help in understanding the DST index variations better. Other techniques such as Machine Learning or Long Short Term Memory models would be helpful in providing better forecasts.</a:t>
            </a:r>
            <a:endParaRPr>
              <a:solidFill>
                <a:schemeClr val="lt1"/>
              </a:solidFill>
            </a:endParaRPr>
          </a:p>
          <a:p>
            <a:pPr indent="0" lvl="0" marL="0" rtl="0" algn="just">
              <a:spcBef>
                <a:spcPts val="0"/>
              </a:spcBef>
              <a:spcAft>
                <a:spcPts val="1200"/>
              </a:spcAft>
              <a:buNone/>
            </a:pPr>
            <a:r>
              <a:t/>
            </a:r>
            <a:endParaRPr>
              <a:solidFill>
                <a:schemeClr val="lt1"/>
              </a:solidFill>
            </a:endParaRPr>
          </a:p>
        </p:txBody>
      </p:sp>
      <p:sp>
        <p:nvSpPr>
          <p:cNvPr id="233" name="Google Shape;233;p38"/>
          <p:cNvSpPr txBox="1"/>
          <p:nvPr/>
        </p:nvSpPr>
        <p:spPr>
          <a:xfrm>
            <a:off x="0" y="0"/>
            <a:ext cx="3000000" cy="32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900">
                <a:solidFill>
                  <a:schemeClr val="dk1"/>
                </a:solidFill>
              </a:rPr>
              <a:t>9.0108e-01</a:t>
            </a:r>
            <a:endParaRPr sz="9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3316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Dataset</a:t>
            </a:r>
            <a:endParaRPr b="1" sz="2400">
              <a:solidFill>
                <a:schemeClr val="lt1"/>
              </a:solidFill>
              <a:latin typeface="Lexend"/>
              <a:ea typeface="Lexend"/>
              <a:cs typeface="Lexend"/>
              <a:sym typeface="Lexend"/>
            </a:endParaRPr>
          </a:p>
        </p:txBody>
      </p:sp>
      <p:sp>
        <p:nvSpPr>
          <p:cNvPr id="69" name="Google Shape;69;p15"/>
          <p:cNvSpPr txBox="1"/>
          <p:nvPr>
            <p:ph idx="1" type="body"/>
          </p:nvPr>
        </p:nvSpPr>
        <p:spPr>
          <a:xfrm>
            <a:off x="311700" y="969200"/>
            <a:ext cx="8520600" cy="3933600"/>
          </a:xfrm>
          <a:prstGeom prst="rect">
            <a:avLst/>
          </a:prstGeom>
          <a:solidFill>
            <a:schemeClr val="dk1"/>
          </a:solidFill>
        </p:spPr>
        <p:txBody>
          <a:bodyPr anchorCtr="0" anchor="t" bIns="91425" lIns="91425" spcFirstLastPara="1" rIns="91425" wrap="square" tIns="91425">
            <a:noAutofit/>
          </a:bodyPr>
          <a:lstStyle/>
          <a:p>
            <a:pPr indent="-304800" lvl="0" marL="457200" rtl="0" algn="just">
              <a:spcBef>
                <a:spcPts val="0"/>
              </a:spcBef>
              <a:spcAft>
                <a:spcPts val="0"/>
              </a:spcAft>
              <a:buClr>
                <a:schemeClr val="lt1"/>
              </a:buClr>
              <a:buSzPts val="1200"/>
              <a:buChar char="●"/>
            </a:pPr>
            <a:r>
              <a:rPr lang="en">
                <a:solidFill>
                  <a:schemeClr val="lt1"/>
                </a:solidFill>
                <a:highlight>
                  <a:schemeClr val="dk1"/>
                </a:highlight>
              </a:rPr>
              <a:t>bx_gse - Interplanetary-magnetic-field (</a:t>
            </a:r>
            <a:r>
              <a:rPr lang="en" u="sng">
                <a:solidFill>
                  <a:schemeClr val="lt1"/>
                </a:solidFill>
                <a:highlight>
                  <a:schemeClr val="dk1"/>
                </a:highlight>
                <a:hlinkClick r:id="rId4">
                  <a:extLst>
                    <a:ext uri="{A12FA001-AC4F-418D-AE19-62706E023703}">
                      <ahyp:hlinkClr val="tx"/>
                    </a:ext>
                  </a:extLst>
                </a:hlinkClick>
              </a:rPr>
              <a:t>IMF</a:t>
            </a:r>
            <a:r>
              <a:rPr lang="en">
                <a:solidFill>
                  <a:schemeClr val="lt1"/>
                </a:solidFill>
                <a:highlight>
                  <a:schemeClr val="dk1"/>
                </a:highlight>
              </a:rPr>
              <a:t>) X-component in geocentric solar ecliptic (</a:t>
            </a:r>
            <a:r>
              <a:rPr lang="en" u="sng">
                <a:solidFill>
                  <a:schemeClr val="lt1"/>
                </a:solidFill>
                <a:highlight>
                  <a:schemeClr val="dk1"/>
                </a:highlight>
                <a:hlinkClick r:id="rId5">
                  <a:extLst>
                    <a:ext uri="{A12FA001-AC4F-418D-AE19-62706E023703}">
                      <ahyp:hlinkClr val="tx"/>
                    </a:ext>
                  </a:extLst>
                </a:hlinkClick>
              </a:rPr>
              <a:t>GSE</a:t>
            </a:r>
            <a:r>
              <a:rPr lang="en">
                <a:solidFill>
                  <a:schemeClr val="lt1"/>
                </a:solidFill>
                <a:highlight>
                  <a:schemeClr val="dk1"/>
                </a:highlight>
              </a:rPr>
              <a:t>) coordinate (nanotesla (nT))</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by_gse - Interplanetary-magnetic-field Y-component in GSE coordinate (nT)</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bz_gse - Interplanetary-magnetic-field Z-component in GSE coordinate (nT)</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theta_gse - Interplanetary-magnetic-field latitude in GSE coordinates (defined as the angle between the magnetic vector B and the ecliptic plane, being positive when B points North) (degrees)</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phi_gse - Interplanetary-magnetic-field longitude in GSE coordinates (the angle between the projection of the IMF vector on the ecliptic and the Earth–Sun direction) (degrees)</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bx_gsm - Interplanetary-magnetic-field X-component in geocentric solar magnetospheric (GSM) coordinate (nT)</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by_gsm - Interplanetary-magnetic-field Y-component in GSM coordinate (nT)</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bz_gsm - Interplanetary-magnetic-field Z-component in (GSM) coordinate (nT)</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theta_gsm - Interplanetary-magnetic-field latitude in GSM coordinates (degrees)</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phi_gsm - Interplanetary-magnetic-field longitude in GSM coordinates (degrees)</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bt - Interplanetary-magnetic-field component magnitude (nT)</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density - Solar wind proton density (N/cm^3)</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speed - Solar wind bulk speed (km/s)</a:t>
            </a:r>
            <a:endParaRPr>
              <a:solidFill>
                <a:schemeClr val="lt1"/>
              </a:solidFill>
              <a:highlight>
                <a:schemeClr val="dk1"/>
              </a:highlight>
            </a:endParaRPr>
          </a:p>
          <a:p>
            <a:pPr indent="-304800" lvl="0" marL="457200" rtl="0" algn="just">
              <a:spcBef>
                <a:spcPts val="0"/>
              </a:spcBef>
              <a:spcAft>
                <a:spcPts val="0"/>
              </a:spcAft>
              <a:buClr>
                <a:schemeClr val="lt1"/>
              </a:buClr>
              <a:buSzPts val="1200"/>
              <a:buChar char="●"/>
            </a:pPr>
            <a:r>
              <a:rPr lang="en">
                <a:solidFill>
                  <a:schemeClr val="lt1"/>
                </a:solidFill>
                <a:highlight>
                  <a:schemeClr val="dk1"/>
                </a:highlight>
              </a:rPr>
              <a:t>temperature - Solar wind ion temperature (Kelvin)</a:t>
            </a:r>
            <a:endParaRPr>
              <a:solidFill>
                <a:schemeClr val="lt1"/>
              </a:solidFill>
              <a:highlight>
                <a:schemeClr val="dk1"/>
              </a:highlight>
            </a:endParaRPr>
          </a:p>
          <a:p>
            <a:pPr indent="0" lvl="0" marL="0" rtl="0" algn="just">
              <a:spcBef>
                <a:spcPts val="900"/>
              </a:spcBef>
              <a:spcAft>
                <a:spcPts val="0"/>
              </a:spcAft>
              <a:buNone/>
            </a:pPr>
            <a:r>
              <a:t/>
            </a:r>
            <a:endParaRPr>
              <a:solidFill>
                <a:schemeClr val="lt1"/>
              </a:solidFill>
              <a:highlight>
                <a:schemeClr val="dk1"/>
              </a:highlight>
            </a:endParaRPr>
          </a:p>
          <a:p>
            <a:pPr indent="0" lvl="0" marL="0" rtl="0" algn="just">
              <a:spcBef>
                <a:spcPts val="900"/>
              </a:spcBef>
              <a:spcAft>
                <a:spcPts val="1200"/>
              </a:spcAft>
              <a:buNone/>
            </a:pPr>
            <a:r>
              <a:t/>
            </a:r>
            <a:endParaRPr>
              <a:solidFill>
                <a:schemeClr val="lt1"/>
              </a:solidFill>
              <a:highlight>
                <a:schemeClr val="dk1"/>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Hypothesis to test</a:t>
            </a:r>
            <a:endParaRPr b="1" sz="2400">
              <a:solidFill>
                <a:schemeClr val="lt1"/>
              </a:solidFill>
              <a:latin typeface="Lexend"/>
              <a:ea typeface="Lexend"/>
              <a:cs typeface="Lexend"/>
              <a:sym typeface="Lexend"/>
            </a:endParaRPr>
          </a:p>
        </p:txBody>
      </p:sp>
      <p:sp>
        <p:nvSpPr>
          <p:cNvPr id="75" name="Google Shape;75;p16"/>
          <p:cNvSpPr txBox="1"/>
          <p:nvPr>
            <p:ph idx="1" type="body"/>
          </p:nvPr>
        </p:nvSpPr>
        <p:spPr>
          <a:xfrm>
            <a:off x="311700" y="1152475"/>
            <a:ext cx="8520600" cy="3416400"/>
          </a:xfrm>
          <a:prstGeom prst="rect">
            <a:avLst/>
          </a:prstGeom>
          <a:solidFill>
            <a:schemeClr val="dk1"/>
          </a:solidFill>
        </p:spPr>
        <p:txBody>
          <a:bodyPr anchorCtr="0" anchor="t" bIns="91425" lIns="91425" spcFirstLastPara="1" rIns="91425" wrap="square" tIns="91425">
            <a:normAutofit/>
          </a:bodyPr>
          <a:lstStyle/>
          <a:p>
            <a:pPr indent="-317500" lvl="0" marL="457200" rtl="0" algn="just">
              <a:lnSpc>
                <a:spcPct val="150000"/>
              </a:lnSpc>
              <a:spcBef>
                <a:spcPts val="1200"/>
              </a:spcBef>
              <a:spcAft>
                <a:spcPts val="0"/>
              </a:spcAft>
              <a:buClr>
                <a:srgbClr val="FFFFFF"/>
              </a:buClr>
              <a:buSzPts val="1400"/>
              <a:buFont typeface="Lexend"/>
              <a:buAutoNum type="arabicPeriod"/>
            </a:pPr>
            <a:r>
              <a:rPr lang="en" sz="1400">
                <a:solidFill>
                  <a:srgbClr val="FFFFFF"/>
                </a:solidFill>
              </a:rPr>
              <a:t>Target variable dst follows a seasonal trend over the years.</a:t>
            </a:r>
            <a:endParaRPr sz="1400">
              <a:solidFill>
                <a:srgbClr val="FFFFFF"/>
              </a:solidFill>
            </a:endParaRPr>
          </a:p>
          <a:p>
            <a:pPr indent="-317500" lvl="0" marL="457200" rtl="0" algn="just">
              <a:lnSpc>
                <a:spcPct val="150000"/>
              </a:lnSpc>
              <a:spcBef>
                <a:spcPts val="0"/>
              </a:spcBef>
              <a:spcAft>
                <a:spcPts val="0"/>
              </a:spcAft>
              <a:buClr>
                <a:srgbClr val="FFFFFF"/>
              </a:buClr>
              <a:buSzPts val="1400"/>
              <a:buFont typeface="Lexend"/>
              <a:buAutoNum type="arabicPeriod"/>
            </a:pPr>
            <a:r>
              <a:rPr lang="en" sz="1400">
                <a:solidFill>
                  <a:srgbClr val="FFFFFF"/>
                </a:solidFill>
              </a:rPr>
              <a:t>Target variable dst is influenced by the lagged values of features associated with the solar winds.</a:t>
            </a:r>
            <a:endParaRPr sz="1400">
              <a:solidFill>
                <a:srgbClr val="FFFFFF"/>
              </a:solidFill>
            </a:endParaRPr>
          </a:p>
          <a:p>
            <a:pPr indent="-317500" lvl="0" marL="457200" rtl="0" algn="just">
              <a:lnSpc>
                <a:spcPct val="150000"/>
              </a:lnSpc>
              <a:spcBef>
                <a:spcPts val="0"/>
              </a:spcBef>
              <a:spcAft>
                <a:spcPts val="0"/>
              </a:spcAft>
              <a:buClr>
                <a:srgbClr val="FFFFFF"/>
              </a:buClr>
              <a:buSzPts val="1400"/>
              <a:buFont typeface="Lexend"/>
              <a:buAutoNum type="arabicPeriod"/>
            </a:pPr>
            <a:r>
              <a:rPr lang="en" sz="1400">
                <a:solidFill>
                  <a:srgbClr val="FFFFFF"/>
                </a:solidFill>
              </a:rPr>
              <a:t>Target variable dst depends on the previous day’s dst.</a:t>
            </a:r>
            <a:endParaRPr sz="1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Dst (Target Variable) Time Series Plot</a:t>
            </a:r>
            <a:endParaRPr b="1" sz="2400">
              <a:solidFill>
                <a:schemeClr val="lt1"/>
              </a:solidFill>
              <a:latin typeface="Lexend"/>
              <a:ea typeface="Lexend"/>
              <a:cs typeface="Lexend"/>
              <a:sym typeface="Lexend"/>
            </a:endParaRPr>
          </a:p>
        </p:txBody>
      </p:sp>
      <p:sp>
        <p:nvSpPr>
          <p:cNvPr id="81" name="Google Shape;81;p17"/>
          <p:cNvSpPr txBox="1"/>
          <p:nvPr>
            <p:ph idx="1" type="body"/>
          </p:nvPr>
        </p:nvSpPr>
        <p:spPr>
          <a:xfrm>
            <a:off x="4644925" y="1017725"/>
            <a:ext cx="4268700" cy="3416400"/>
          </a:xfrm>
          <a:prstGeom prst="rect">
            <a:avLst/>
          </a:prstGeom>
          <a:solidFill>
            <a:schemeClr val="dk1"/>
          </a:solidFill>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chemeClr val="lt1"/>
                </a:solidFill>
                <a:highlight>
                  <a:schemeClr val="dk1"/>
                </a:highlight>
              </a:rPr>
              <a:t>The plot shows volatility in the data, with many spikes particularly evident in the negative direction. The range of the 'dst' values on the y-axis goes from 67 to -374. </a:t>
            </a:r>
            <a:endParaRPr sz="1400">
              <a:solidFill>
                <a:schemeClr val="lt1"/>
              </a:solidFill>
              <a:highlight>
                <a:schemeClr val="dk1"/>
              </a:highlight>
            </a:endParaRPr>
          </a:p>
          <a:p>
            <a:pPr indent="0" lvl="0" marL="0" rtl="0" algn="just">
              <a:spcBef>
                <a:spcPts val="1200"/>
              </a:spcBef>
              <a:spcAft>
                <a:spcPts val="1200"/>
              </a:spcAft>
              <a:buNone/>
            </a:pPr>
            <a:r>
              <a:rPr lang="en" sz="1400">
                <a:solidFill>
                  <a:schemeClr val="lt1"/>
                </a:solidFill>
                <a:highlight>
                  <a:schemeClr val="dk1"/>
                </a:highlight>
              </a:rPr>
              <a:t>The distribution of spikes does not seem to follow a regular pattern, indicating that there is no clear periodicity based solely on this graph. The data points look more like "noise," as we do not see a clear trend upwards or downwards, nor do we see a repeating pattern. Since dst is a geomagnetic disturbance, the variability could suggest the presence of random or chaotic events affecting the readings.</a:t>
            </a:r>
            <a:endParaRPr sz="1400">
              <a:solidFill>
                <a:schemeClr val="lt1"/>
              </a:solidFill>
              <a:highlight>
                <a:schemeClr val="dk1"/>
              </a:highlight>
            </a:endParaRPr>
          </a:p>
        </p:txBody>
      </p:sp>
      <p:pic>
        <p:nvPicPr>
          <p:cNvPr id="82" name="Google Shape;82;p17"/>
          <p:cNvPicPr preferRelativeResize="0"/>
          <p:nvPr/>
        </p:nvPicPr>
        <p:blipFill>
          <a:blip r:embed="rId4">
            <a:alphaModFix/>
          </a:blip>
          <a:stretch>
            <a:fillRect/>
          </a:stretch>
        </p:blipFill>
        <p:spPr>
          <a:xfrm>
            <a:off x="229375" y="1526675"/>
            <a:ext cx="4195676" cy="2510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Features Time Series Plot</a:t>
            </a:r>
            <a:endParaRPr b="1" sz="2400">
              <a:solidFill>
                <a:schemeClr val="lt1"/>
              </a:solidFill>
              <a:latin typeface="Lexend"/>
              <a:ea typeface="Lexend"/>
              <a:cs typeface="Lexend"/>
              <a:sym typeface="Lexend"/>
            </a:endParaRPr>
          </a:p>
        </p:txBody>
      </p:sp>
      <p:pic>
        <p:nvPicPr>
          <p:cNvPr id="88" name="Google Shape;88;p18"/>
          <p:cNvPicPr preferRelativeResize="0"/>
          <p:nvPr/>
        </p:nvPicPr>
        <p:blipFill>
          <a:blip r:embed="rId4">
            <a:alphaModFix/>
          </a:blip>
          <a:stretch>
            <a:fillRect/>
          </a:stretch>
        </p:blipFill>
        <p:spPr>
          <a:xfrm>
            <a:off x="1586025" y="1072388"/>
            <a:ext cx="5971948" cy="3741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400">
                <a:solidFill>
                  <a:schemeClr val="lt1"/>
                </a:solidFill>
                <a:latin typeface="Lexend"/>
                <a:ea typeface="Lexend"/>
                <a:cs typeface="Lexend"/>
                <a:sym typeface="Lexend"/>
              </a:rPr>
              <a:t>Features Time Series Plot Summary</a:t>
            </a:r>
            <a:endParaRPr b="1" sz="2400">
              <a:solidFill>
                <a:schemeClr val="lt1"/>
              </a:solidFill>
              <a:latin typeface="Lexend"/>
              <a:ea typeface="Lexend"/>
              <a:cs typeface="Lexend"/>
              <a:sym typeface="Lexend"/>
            </a:endParaRPr>
          </a:p>
        </p:txBody>
      </p:sp>
      <p:sp>
        <p:nvSpPr>
          <p:cNvPr id="94" name="Google Shape;94;p19"/>
          <p:cNvSpPr txBox="1"/>
          <p:nvPr>
            <p:ph idx="1" type="body"/>
          </p:nvPr>
        </p:nvSpPr>
        <p:spPr>
          <a:xfrm>
            <a:off x="311700" y="1152475"/>
            <a:ext cx="8520600" cy="3416400"/>
          </a:xfrm>
          <a:prstGeom prst="rect">
            <a:avLst/>
          </a:prstGeom>
          <a:solidFill>
            <a:schemeClr val="dk1"/>
          </a:solidFill>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Font typeface="Roboto"/>
              <a:buChar char="●"/>
            </a:pPr>
            <a:r>
              <a:rPr lang="en" sz="1000">
                <a:solidFill>
                  <a:schemeClr val="lt1"/>
                </a:solidFill>
              </a:rPr>
              <a:t>bx_gse Plot: The x-component of the magnetic field in geocentric solar ecliptic (GSE) coordinates, which appears fairly stable.</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by_gse Plot: The y-component in GSE coordinates, showing some variability.</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bz_gse Plot: The z-component in GSE coordinates, also displaying variability that could be associated with solar wind changes.</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theta_gse Plot: The polar angle in GSE coordinates, showing a dense and highly variable dataset.</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phi_gse Plot: The azimuthal angle in GSE coordinates, with a high-density plot indicating rapid changes or a large range of values.</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bx_gsm Plot: The x-component of the magnetic field in geocentric solar magnetospheric (GSM) coordinates, which appears stable similar to the GSE equivalent.</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by_gsm Plot: The y-component in GSM coordinates, showing variability.</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bz_gsm Plot: The z-component in GSM coordinates, displaying a pattern that may be indicative of consistent fluctuations or cyclic behavior.</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theta_gsm Plot: The polar angle in GSM coordinates, with significant variability and dense plotting.</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phi_gsm Plot: The azimuthal angle in GSM coordinates, displaying a wide range of values with dense plotting.</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bt Plot: The total magnetic field strength, with spikes that might correspond to solar events or interplanetary shocks.</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density Plot: The plasma density, which has large spikes potentially indicating solar flare events or coronal mass ejections.</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speed Plot: The solar wind speed, showing variability and some prominent peaks, possibly from high-speed streams emanating from coronal holes.</a:t>
            </a:r>
            <a:endParaRPr sz="1000">
              <a:solidFill>
                <a:schemeClr val="lt1"/>
              </a:solidFill>
            </a:endParaRPr>
          </a:p>
          <a:p>
            <a:pPr indent="-292100" lvl="0" marL="457200" rtl="0" algn="l">
              <a:spcBef>
                <a:spcPts val="0"/>
              </a:spcBef>
              <a:spcAft>
                <a:spcPts val="0"/>
              </a:spcAft>
              <a:buClr>
                <a:schemeClr val="lt1"/>
              </a:buClr>
              <a:buSzPts val="1000"/>
              <a:buFont typeface="Roboto"/>
              <a:buChar char="●"/>
            </a:pPr>
            <a:r>
              <a:rPr lang="en" sz="1000">
                <a:solidFill>
                  <a:schemeClr val="lt1"/>
                </a:solidFill>
              </a:rPr>
              <a:t>temperature Plot: The solar wind temperature, with extreme values in some instances which could correlate with solar activity.</a:t>
            </a:r>
            <a:endParaRPr sz="1000">
              <a:solidFill>
                <a:schemeClr val="lt1"/>
              </a:solidFill>
            </a:endParaRPr>
          </a:p>
          <a:p>
            <a:pPr indent="0" lvl="0" marL="0" rtl="0" algn="l">
              <a:spcBef>
                <a:spcPts val="0"/>
              </a:spcBef>
              <a:spcAft>
                <a:spcPts val="0"/>
              </a:spcAft>
              <a:buNone/>
            </a:pPr>
            <a:r>
              <a:t/>
            </a:r>
            <a:endParaRPr sz="1000">
              <a:solidFill>
                <a:schemeClr val="lt1"/>
              </a:solidFill>
            </a:endParaRPr>
          </a:p>
          <a:p>
            <a:pPr indent="0" lvl="0" marL="0" rtl="0" algn="just">
              <a:spcBef>
                <a:spcPts val="0"/>
              </a:spcBef>
              <a:spcAft>
                <a:spcPts val="1200"/>
              </a:spcAft>
              <a:buNone/>
            </a:pPr>
            <a:r>
              <a:t/>
            </a:r>
            <a:endParaRPr sz="10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5833"/>
              <a:buFont typeface="Arial"/>
              <a:buNone/>
            </a:pPr>
            <a:r>
              <a:rPr b="1" lang="en" sz="2400">
                <a:solidFill>
                  <a:schemeClr val="lt1"/>
                </a:solidFill>
                <a:latin typeface="Lexend"/>
                <a:ea typeface="Lexend"/>
                <a:cs typeface="Lexend"/>
                <a:sym typeface="Lexend"/>
              </a:rPr>
              <a:t>Features Time Series Plot after Differencing</a:t>
            </a:r>
            <a:endParaRPr b="1" sz="2400">
              <a:solidFill>
                <a:schemeClr val="lt1"/>
              </a:solidFill>
              <a:latin typeface="Lexend"/>
              <a:ea typeface="Lexend"/>
              <a:cs typeface="Lexend"/>
              <a:sym typeface="Lexend"/>
            </a:endParaRPr>
          </a:p>
          <a:p>
            <a:pPr indent="0" lvl="0" marL="0" rtl="0" algn="l">
              <a:spcBef>
                <a:spcPts val="0"/>
              </a:spcBef>
              <a:spcAft>
                <a:spcPts val="0"/>
              </a:spcAft>
              <a:buNone/>
            </a:pPr>
            <a:r>
              <a:t/>
            </a:r>
            <a:endParaRPr/>
          </a:p>
        </p:txBody>
      </p:sp>
      <p:sp>
        <p:nvSpPr>
          <p:cNvPr id="100" name="Google Shape;100;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01" name="Google Shape;101;p20"/>
          <p:cNvPicPr preferRelativeResize="0"/>
          <p:nvPr/>
        </p:nvPicPr>
        <p:blipFill>
          <a:blip r:embed="rId4">
            <a:alphaModFix/>
          </a:blip>
          <a:stretch>
            <a:fillRect/>
          </a:stretch>
        </p:blipFill>
        <p:spPr>
          <a:xfrm>
            <a:off x="1434825" y="1017725"/>
            <a:ext cx="6220450" cy="39390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5833"/>
              <a:buFont typeface="Arial"/>
              <a:buNone/>
            </a:pPr>
            <a:r>
              <a:rPr b="1" lang="en" sz="2400">
                <a:solidFill>
                  <a:schemeClr val="lt1"/>
                </a:solidFill>
                <a:latin typeface="Lexend"/>
                <a:ea typeface="Lexend"/>
                <a:cs typeface="Lexend"/>
                <a:sym typeface="Lexend"/>
              </a:rPr>
              <a:t>Features Time Series Plot Summary after Differencing</a:t>
            </a:r>
            <a:endParaRPr b="1" sz="2400">
              <a:solidFill>
                <a:schemeClr val="lt1"/>
              </a:solidFill>
              <a:latin typeface="Lexend"/>
              <a:ea typeface="Lexend"/>
              <a:cs typeface="Lexend"/>
              <a:sym typeface="Lexend"/>
            </a:endParaRPr>
          </a:p>
          <a:p>
            <a:pPr indent="0" lvl="0" marL="0" rtl="0" algn="l">
              <a:spcBef>
                <a:spcPts val="0"/>
              </a:spcBef>
              <a:spcAft>
                <a:spcPts val="0"/>
              </a:spcAft>
              <a:buNone/>
            </a:pPr>
            <a:r>
              <a:t/>
            </a:r>
            <a:endParaRPr/>
          </a:p>
        </p:txBody>
      </p:sp>
      <p:sp>
        <p:nvSpPr>
          <p:cNvPr id="107" name="Google Shape;107;p21"/>
          <p:cNvSpPr txBox="1"/>
          <p:nvPr>
            <p:ph idx="1" type="body"/>
          </p:nvPr>
        </p:nvSpPr>
        <p:spPr>
          <a:xfrm>
            <a:off x="311700" y="1152475"/>
            <a:ext cx="8520600" cy="3416400"/>
          </a:xfrm>
          <a:prstGeom prst="rect">
            <a:avLst/>
          </a:prstGeom>
          <a:solidFill>
            <a:schemeClr val="dk1"/>
          </a:solidFill>
        </p:spPr>
        <p:txBody>
          <a:bodyPr anchorCtr="0" anchor="t" bIns="91425" lIns="91425" spcFirstLastPara="1" rIns="91425" wrap="square" tIns="91425">
            <a:noAutofit/>
          </a:bodyPr>
          <a:lstStyle/>
          <a:p>
            <a:pPr indent="-292100" lvl="0" marL="457200" rtl="0" algn="l">
              <a:spcBef>
                <a:spcPts val="0"/>
              </a:spcBef>
              <a:spcAft>
                <a:spcPts val="0"/>
              </a:spcAft>
              <a:buClr>
                <a:schemeClr val="lt1"/>
              </a:buClr>
              <a:buSzPts val="1000"/>
              <a:buChar char="●"/>
            </a:pPr>
            <a:r>
              <a:rPr lang="en" sz="1000">
                <a:solidFill>
                  <a:schemeClr val="lt1"/>
                </a:solidFill>
              </a:rPr>
              <a:t>Differenced dst: The changes in the dst variable appear to fluctuate around zero without a discernible pattern or trend, which is typical after differencing a time series that has a trend.</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Differenced bx_gse, by_gse, and bz_gse: The magnetic field components in GSE coordinates (bx_gse, by_gse, bz_gse) show variability around zero, similar to dst. This indicates that the differencing may have removed any linear trend, and the resulting series is mean stationary.</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Differenced theta_gse and phi_gse: Both angular measurements in GSE coordinates (theta_gse and phi_gse) exhibit high-frequency fluctuations after differencing, with no visible trend, which is consistent with a differenced stationary process.</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Differenced bx_gsm, by_gsm, and bz_gsm: For the GSM coordinates, the magnetic field components also show variations around zero. This suggests that these series also have no strong trends after differencing.</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Differenced theta_gsm and phi_gsm: The differenced angular measurements in GSM coordinates are similar to their GSE counterparts, with a lot of variability but no clear trend, indicating a mean stationary process.</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Differenced bt: The total magnetic field strength (bt) exhibits a similar pattern to the other magnetic field components, with no apparent trend after differencing.</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Differenced density: Plasma density changes are scattered around zero, but with some larger spikes, suggesting occasional larger changes from one measurement to the next.</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Differenced speed: Solar wind speed changes show a similar pattern to density, with some outliers that may indicate large changes or events.</a:t>
            </a:r>
            <a:endParaRPr sz="1000">
              <a:solidFill>
                <a:schemeClr val="lt1"/>
              </a:solidFill>
            </a:endParaRPr>
          </a:p>
          <a:p>
            <a:pPr indent="-292100" lvl="0" marL="457200" rtl="0" algn="l">
              <a:spcBef>
                <a:spcPts val="0"/>
              </a:spcBef>
              <a:spcAft>
                <a:spcPts val="0"/>
              </a:spcAft>
              <a:buClr>
                <a:schemeClr val="lt1"/>
              </a:buClr>
              <a:buSzPts val="1000"/>
              <a:buChar char="●"/>
            </a:pPr>
            <a:r>
              <a:rPr lang="en" sz="1000">
                <a:solidFill>
                  <a:schemeClr val="lt1"/>
                </a:solidFill>
              </a:rPr>
              <a:t>Differenced temperature: The temperature of the solar wind shows the most pronounced spikes after differencing, indicating significant variability and occasional large shifts from one time point to another.</a:t>
            </a:r>
            <a:endParaRPr sz="1000">
              <a:solidFill>
                <a:schemeClr val="lt1"/>
              </a:solidFill>
            </a:endParaRPr>
          </a:p>
          <a:p>
            <a:pPr indent="-292100" lvl="0" marL="457200" rtl="0" algn="just">
              <a:spcBef>
                <a:spcPts val="0"/>
              </a:spcBef>
              <a:spcAft>
                <a:spcPts val="0"/>
              </a:spcAft>
              <a:buClr>
                <a:schemeClr val="lt1"/>
              </a:buClr>
              <a:buSzPts val="1000"/>
              <a:buChar char="●"/>
            </a:pPr>
            <a:r>
              <a:t/>
            </a:r>
            <a:endParaRPr sz="10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